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7"/>
  </p:notesMasterIdLst>
  <p:sldIdLst>
    <p:sldId id="256" r:id="rId2"/>
    <p:sldId id="274" r:id="rId3"/>
    <p:sldId id="273" r:id="rId4"/>
    <p:sldId id="307" r:id="rId5"/>
    <p:sldId id="308" r:id="rId6"/>
    <p:sldId id="285" r:id="rId7"/>
    <p:sldId id="286" r:id="rId8"/>
    <p:sldId id="287" r:id="rId9"/>
    <p:sldId id="288" r:id="rId10"/>
    <p:sldId id="303" r:id="rId11"/>
    <p:sldId id="304" r:id="rId12"/>
    <p:sldId id="305" r:id="rId13"/>
    <p:sldId id="306" r:id="rId14"/>
    <p:sldId id="290" r:id="rId15"/>
    <p:sldId id="291" r:id="rId16"/>
    <p:sldId id="292" r:id="rId17"/>
    <p:sldId id="293" r:id="rId18"/>
    <p:sldId id="294" r:id="rId19"/>
    <p:sldId id="295" r:id="rId20"/>
    <p:sldId id="280" r:id="rId21"/>
    <p:sldId id="296" r:id="rId22"/>
    <p:sldId id="297" r:id="rId23"/>
    <p:sldId id="298" r:id="rId24"/>
    <p:sldId id="268" r:id="rId25"/>
    <p:sldId id="270" r:id="rId26"/>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35" autoAdjust="0"/>
    <p:restoredTop sz="81162" autoAdjust="0"/>
  </p:normalViewPr>
  <p:slideViewPr>
    <p:cSldViewPr snapToGrid="0" snapToObjects="1">
      <p:cViewPr varScale="1">
        <p:scale>
          <a:sx n="55" d="100"/>
          <a:sy n="55" d="100"/>
        </p:scale>
        <p:origin x="1720" y="4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25AB29A4-E246-4722-9165-5F7BDDBA9A1D}" type="datetimeFigureOut">
              <a:rPr lang="en-US"/>
              <a:pPr>
                <a:defRPr/>
              </a:pPr>
              <a:t>3/19/2020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EAA78EFF-12D2-41C0-BA88-BD081895E005}" type="slidenum">
              <a:rPr lang="en-US"/>
              <a:pPr>
                <a:defRPr/>
              </a:pPr>
              <a:t>‹#›</a:t>
            </a:fld>
            <a:endParaRPr lang="en-US"/>
          </a:p>
        </p:txBody>
      </p:sp>
    </p:spTree>
    <p:extLst>
      <p:ext uri="{BB962C8B-B14F-4D97-AF65-F5344CB8AC3E}">
        <p14:creationId xmlns:p14="http://schemas.microsoft.com/office/powerpoint/2010/main" val="3095171234"/>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GB" dirty="0"/>
              <a:t>Are you getting your work done?</a:t>
            </a:r>
          </a:p>
          <a:p>
            <a:pPr eaLnBrk="1" hangingPunct="1"/>
            <a:r>
              <a:rPr lang="en-GB" dirty="0"/>
              <a:t>Are you happy with the quality of it?</a:t>
            </a:r>
          </a:p>
          <a:p>
            <a:pPr eaLnBrk="1" hangingPunct="1"/>
            <a:r>
              <a:rPr lang="en-GB" dirty="0"/>
              <a:t>Are you stressed out of your mind because things seem completely on top of you? If that sounds like you, you might benefit from time mgmt.</a:t>
            </a:r>
          </a:p>
          <a:p>
            <a:pPr eaLnBrk="1" hangingPunct="1"/>
            <a:r>
              <a:rPr lang="en-GB" dirty="0"/>
              <a:t>Time </a:t>
            </a:r>
            <a:r>
              <a:rPr lang="en-GB" dirty="0" err="1"/>
              <a:t>mgmt</a:t>
            </a:r>
            <a:r>
              <a:rPr lang="en-GB" dirty="0"/>
              <a:t> helps you achieve your goals, ensure that you turn out quality work that isn’t rushed as a result of time </a:t>
            </a:r>
            <a:r>
              <a:rPr lang="en-GB" dirty="0" err="1"/>
              <a:t>mgmt</a:t>
            </a:r>
            <a:endParaRPr lang="en-GB" dirty="0"/>
          </a:p>
          <a:p>
            <a:pPr eaLnBrk="1" hangingPunct="1"/>
            <a:r>
              <a:rPr lang="en-GB" dirty="0"/>
              <a:t>And it also helps you balance your college workload with other aspects in your life. Nobody is expecting you to forget about other aspects of your life, but they may be out of balance with the amount of actual college work you get done.</a:t>
            </a:r>
          </a:p>
          <a:p>
            <a:pPr eaLnBrk="1" hangingPunct="1"/>
            <a:r>
              <a:rPr lang="en-GB" dirty="0"/>
              <a:t>So hopefully some time management will help you maintain the other things that are important to you as well as helping you get your college work done.</a:t>
            </a:r>
            <a:endParaRPr lang="en-US" dirty="0"/>
          </a:p>
        </p:txBody>
      </p:sp>
    </p:spTree>
    <p:extLst>
      <p:ext uri="{BB962C8B-B14F-4D97-AF65-F5344CB8AC3E}">
        <p14:creationId xmlns:p14="http://schemas.microsoft.com/office/powerpoint/2010/main" val="3761375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7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GB" dirty="0"/>
              <a:t>Wasting time - Stopping to talk to someone for too long</a:t>
            </a:r>
          </a:p>
          <a:p>
            <a:pPr eaLnBrk="1" hangingPunct="1"/>
            <a:r>
              <a:rPr lang="en-GB" dirty="0"/>
              <a:t>Hanging around after studio talking to people</a:t>
            </a:r>
          </a:p>
          <a:p>
            <a:pPr eaLnBrk="1" hangingPunct="1"/>
            <a:r>
              <a:rPr lang="en-GB" dirty="0"/>
              <a:t>Cleaning and tidying</a:t>
            </a:r>
          </a:p>
          <a:p>
            <a:pPr eaLnBrk="1" hangingPunct="1"/>
            <a:r>
              <a:rPr lang="en-GB" dirty="0"/>
              <a:t>Cooking gourmet meals</a:t>
            </a:r>
          </a:p>
          <a:p>
            <a:pPr eaLnBrk="1" hangingPunct="1"/>
            <a:r>
              <a:rPr lang="en-GB" dirty="0"/>
              <a:t>Not coming back off your breaks</a:t>
            </a:r>
          </a:p>
          <a:p>
            <a:pPr eaLnBrk="1" hangingPunct="1"/>
            <a:r>
              <a:rPr lang="en-GB" dirty="0"/>
              <a:t>Facebook, </a:t>
            </a:r>
            <a:r>
              <a:rPr lang="en-GB" dirty="0" err="1"/>
              <a:t>imgur</a:t>
            </a:r>
            <a:r>
              <a:rPr lang="en-GB" dirty="0"/>
              <a:t>, 9gag </a:t>
            </a:r>
            <a:endParaRPr lang="en-US" dirty="0"/>
          </a:p>
        </p:txBody>
      </p:sp>
    </p:spTree>
    <p:extLst>
      <p:ext uri="{BB962C8B-B14F-4D97-AF65-F5344CB8AC3E}">
        <p14:creationId xmlns:p14="http://schemas.microsoft.com/office/powerpoint/2010/main" val="2502043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AA78EFF-12D2-41C0-BA88-BD081895E005}" type="slidenum">
              <a:rPr lang="en-US" smtClean="0"/>
              <a:pPr>
                <a:defRPr/>
              </a:pPr>
              <a:t>4</a:t>
            </a:fld>
            <a:endParaRPr lang="en-US"/>
          </a:p>
        </p:txBody>
      </p:sp>
    </p:spTree>
    <p:extLst>
      <p:ext uri="{BB962C8B-B14F-4D97-AF65-F5344CB8AC3E}">
        <p14:creationId xmlns:p14="http://schemas.microsoft.com/office/powerpoint/2010/main" val="1011581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r"/>
            <a:fld id="{3419B82C-3B10-400C-A88D-EDE77403A713}" type="slidenum">
              <a:rPr lang="en-US" altLang="en-US"/>
              <a:pPr algn="r"/>
              <a:t>13</a:t>
            </a:fld>
            <a:endParaRPr lang="en-US" alt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eaLnBrk="1" hangingPunct="1"/>
            <a:r>
              <a:rPr lang="en-IE" altLang="en-US" dirty="0">
                <a:latin typeface="Arial" panose="020B0604020202020204" pitchFamily="34" charset="0"/>
              </a:rPr>
              <a:t>Ask students is it specific- yes!</a:t>
            </a:r>
          </a:p>
          <a:p>
            <a:pPr eaLnBrk="1" hangingPunct="1"/>
            <a:r>
              <a:rPr lang="en-IE" altLang="en-US" dirty="0">
                <a:latin typeface="Arial" panose="020B0604020202020204" pitchFamily="34" charset="0"/>
              </a:rPr>
              <a:t>Measurable-(how will I know- my notes will be organised- yes!)</a:t>
            </a:r>
          </a:p>
          <a:p>
            <a:pPr eaLnBrk="1" hangingPunct="1"/>
            <a:r>
              <a:rPr lang="en-IE" altLang="en-US" dirty="0">
                <a:latin typeface="Arial" panose="020B0604020202020204" pitchFamily="34" charset="0"/>
              </a:rPr>
              <a:t>Achievable- Yes!</a:t>
            </a:r>
          </a:p>
          <a:p>
            <a:pPr eaLnBrk="1" hangingPunct="1"/>
            <a:r>
              <a:rPr lang="en-IE" altLang="en-US" dirty="0">
                <a:latin typeface="Arial" panose="020B0604020202020204" pitchFamily="34" charset="0"/>
              </a:rPr>
              <a:t>Realistic- yes- you may not choose Friday evening but you could pick a different time- even do it over lunch etc. </a:t>
            </a:r>
          </a:p>
          <a:p>
            <a:pPr eaLnBrk="1" hangingPunct="1"/>
            <a:r>
              <a:rPr lang="en-IE" altLang="en-US" dirty="0">
                <a:latin typeface="Arial" panose="020B0604020202020204" pitchFamily="34" charset="0"/>
              </a:rPr>
              <a:t>Timely- yes!</a:t>
            </a:r>
            <a:endParaRPr lang="en-US" altLang="en-US" dirty="0">
              <a:latin typeface="Arial" panose="020B0604020202020204" pitchFamily="34" charset="0"/>
            </a:endParaRPr>
          </a:p>
        </p:txBody>
      </p:sp>
    </p:spTree>
    <p:extLst>
      <p:ext uri="{BB962C8B-B14F-4D97-AF65-F5344CB8AC3E}">
        <p14:creationId xmlns:p14="http://schemas.microsoft.com/office/powerpoint/2010/main" val="1052025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Important to note</a:t>
            </a:r>
            <a:r>
              <a:rPr lang="en-IE" baseline="0" dirty="0"/>
              <a:t> that there is no right or wrong here.  We all learn differently and have different preferences e.g. morning or evening person, noisy or silent, individual vs group study etc.</a:t>
            </a:r>
            <a:endParaRPr lang="en-IE" dirty="0"/>
          </a:p>
        </p:txBody>
      </p:sp>
      <p:sp>
        <p:nvSpPr>
          <p:cNvPr id="4" name="Slide Number Placeholder 3"/>
          <p:cNvSpPr>
            <a:spLocks noGrp="1"/>
          </p:cNvSpPr>
          <p:nvPr>
            <p:ph type="sldNum" sz="quarter" idx="10"/>
          </p:nvPr>
        </p:nvSpPr>
        <p:spPr/>
        <p:txBody>
          <a:bodyPr/>
          <a:lstStyle/>
          <a:p>
            <a:pPr>
              <a:defRPr/>
            </a:pPr>
            <a:fld id="{EAA78EFF-12D2-41C0-BA88-BD081895E005}" type="slidenum">
              <a:rPr lang="en-US" smtClean="0"/>
              <a:pPr>
                <a:defRPr/>
              </a:pPr>
              <a:t>17</a:t>
            </a:fld>
            <a:endParaRPr lang="en-US"/>
          </a:p>
        </p:txBody>
      </p:sp>
    </p:spTree>
    <p:extLst>
      <p:ext uri="{BB962C8B-B14F-4D97-AF65-F5344CB8AC3E}">
        <p14:creationId xmlns:p14="http://schemas.microsoft.com/office/powerpoint/2010/main" val="1351592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Handout for 54321 exercise</a:t>
            </a:r>
          </a:p>
        </p:txBody>
      </p:sp>
      <p:sp>
        <p:nvSpPr>
          <p:cNvPr id="4" name="Slide Number Placeholder 3"/>
          <p:cNvSpPr>
            <a:spLocks noGrp="1"/>
          </p:cNvSpPr>
          <p:nvPr>
            <p:ph type="sldNum" sz="quarter" idx="10"/>
          </p:nvPr>
        </p:nvSpPr>
        <p:spPr/>
        <p:txBody>
          <a:bodyPr/>
          <a:lstStyle/>
          <a:p>
            <a:pPr>
              <a:defRPr/>
            </a:pPr>
            <a:fld id="{EAA78EFF-12D2-41C0-BA88-BD081895E005}" type="slidenum">
              <a:rPr lang="en-US" smtClean="0"/>
              <a:pPr>
                <a:defRPr/>
              </a:pPr>
              <a:t>19</a:t>
            </a:fld>
            <a:endParaRPr lang="en-US"/>
          </a:p>
        </p:txBody>
      </p:sp>
    </p:spTree>
    <p:extLst>
      <p:ext uri="{BB962C8B-B14F-4D97-AF65-F5344CB8AC3E}">
        <p14:creationId xmlns:p14="http://schemas.microsoft.com/office/powerpoint/2010/main" val="1106345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608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GB" dirty="0"/>
              <a:t>If you’re ability to stay going isn’t great, find a strategy that keeps you motivated. The pomodoro principle is structured into 25min spurts of productive work with a five min break, you do that three times then get a reward of a longer break.</a:t>
            </a:r>
          </a:p>
          <a:p>
            <a:pPr eaLnBrk="1" hangingPunct="1"/>
            <a:r>
              <a:rPr lang="en-GB" dirty="0"/>
              <a:t>When you do break, get some blood flowing and get up from your desk.</a:t>
            </a:r>
            <a:endParaRPr lang="en-US" dirty="0"/>
          </a:p>
        </p:txBody>
      </p:sp>
    </p:spTree>
    <p:extLst>
      <p:ext uri="{BB962C8B-B14F-4D97-AF65-F5344CB8AC3E}">
        <p14:creationId xmlns:p14="http://schemas.microsoft.com/office/powerpoint/2010/main" val="4038890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Freeform 7"/>
          <p:cNvSpPr/>
          <p:nvPr/>
        </p:nvSpPr>
        <p:spPr>
          <a:xfrm>
            <a:off x="-1588" y="-1588"/>
            <a:ext cx="9145588" cy="6859588"/>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BAF0A2BB-6E2E-4343-9D08-4B32456548D9}" type="datetimeFigureOut">
              <a:rPr lang="en-US"/>
              <a:pPr>
                <a:defRPr/>
              </a:pPr>
              <a:t>3/19/2020</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7CF84098-E261-4BF7-B833-6D29ED75D58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3EF6A13-8EC3-42F1-926F-4C6B951E8F46}" type="datetimeFigureOut">
              <a:rPr lang="en-US"/>
              <a:pPr>
                <a:defRPr/>
              </a:pPr>
              <a:t>3/19/2020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fld id="{A0C5BB77-0121-47B3-A3DD-55984FE6242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1553330-4736-440E-BE36-584631D50A6E}" type="datetimeFigureOut">
              <a:rPr lang="en-US"/>
              <a:pPr>
                <a:defRPr/>
              </a:pPr>
              <a:t>3/19/2020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fld id="{C3A003CA-FBBB-487E-8A09-530ADFA87F2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FA278A6C-825F-4803-B42F-F98DA04D1CD2}" type="datetimeFigureOut">
              <a:rPr lang="en-US"/>
              <a:pPr>
                <a:defRPr/>
              </a:pPr>
              <a:t>3/19/2020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fld id="{E133CAF2-267E-4732-9C37-126213E80DA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Freeform 7"/>
          <p:cNvSpPr/>
          <p:nvPr/>
        </p:nvSpPr>
        <p:spPr>
          <a:xfrm>
            <a:off x="-1588" y="-1588"/>
            <a:ext cx="9145588" cy="6859588"/>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lvl="0"/>
            <a:r>
              <a:rPr lang="en-US"/>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Date Placeholder 3"/>
          <p:cNvSpPr>
            <a:spLocks noGrp="1"/>
          </p:cNvSpPr>
          <p:nvPr>
            <p:ph type="dt" sz="half" idx="10"/>
          </p:nvPr>
        </p:nvSpPr>
        <p:spPr/>
        <p:txBody>
          <a:bodyPr/>
          <a:lstStyle>
            <a:lvl1pPr>
              <a:defRPr/>
            </a:lvl1pPr>
          </a:lstStyle>
          <a:p>
            <a:pPr>
              <a:defRPr/>
            </a:pPr>
            <a:fld id="{73FEC704-8A12-4C1F-AAC1-C33224589870}" type="datetimeFigureOut">
              <a:rPr lang="en-US"/>
              <a:pPr>
                <a:defRPr/>
              </a:pPr>
              <a:t>3/19/2020</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2CFADCAB-28A8-4431-9260-EC52F55FB39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p:cNvSpPr>
            <a:spLocks noGrp="1"/>
          </p:cNvSpPr>
          <p:nvPr>
            <p:ph type="title"/>
          </p:nvPr>
        </p:nvSpPr>
        <p:spPr/>
        <p:txBody>
          <a:bodyPr/>
          <a:lstStyle/>
          <a:p>
            <a:r>
              <a:rPr lang="en-US"/>
              <a:t>Click to edit Master title style</a:t>
            </a:r>
          </a:p>
        </p:txBody>
      </p:sp>
      <p:sp>
        <p:nvSpPr>
          <p:cNvPr id="5" name="Date Placeholder 3"/>
          <p:cNvSpPr>
            <a:spLocks noGrp="1"/>
          </p:cNvSpPr>
          <p:nvPr>
            <p:ph type="dt" sz="half" idx="10"/>
          </p:nvPr>
        </p:nvSpPr>
        <p:spPr/>
        <p:txBody>
          <a:bodyPr/>
          <a:lstStyle>
            <a:lvl1pPr>
              <a:defRPr/>
            </a:lvl1pPr>
          </a:lstStyle>
          <a:p>
            <a:pPr>
              <a:defRPr/>
            </a:pPr>
            <a:fld id="{79681113-80D7-4BFF-B033-181A249E1F72}" type="datetimeFigureOut">
              <a:rPr lang="en-US"/>
              <a:pPr>
                <a:defRPr/>
              </a:pPr>
              <a:t>3/19/2020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ln/>
        </p:spPr>
        <p:txBody>
          <a:bodyPr/>
          <a:lstStyle>
            <a:lvl1pPr>
              <a:defRPr/>
            </a:lvl1pPr>
          </a:lstStyle>
          <a:p>
            <a:pPr>
              <a:defRPr/>
            </a:pPr>
            <a:fld id="{CEE57C7D-D87E-4E9F-89D4-578F1E7CB48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AB652043-7963-4CEE-9B5F-73184D6CBF16}" type="datetimeFigureOut">
              <a:rPr lang="en-US"/>
              <a:pPr>
                <a:defRPr/>
              </a:pPr>
              <a:t>3/19/2020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a:ln/>
        </p:spPr>
        <p:txBody>
          <a:bodyPr/>
          <a:lstStyle>
            <a:lvl1pPr>
              <a:defRPr/>
            </a:lvl1pPr>
          </a:lstStyle>
          <a:p>
            <a:pPr>
              <a:defRPr/>
            </a:pPr>
            <a:fld id="{C164D91B-4792-4AAC-843B-2A247DC5A02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D512DA3E-5E77-4536-A7A8-6F40CA0565C0}" type="datetimeFigureOut">
              <a:rPr lang="en-US"/>
              <a:pPr>
                <a:defRPr/>
              </a:pPr>
              <a:t>3/19/2020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a:ln/>
        </p:spPr>
        <p:txBody>
          <a:bodyPr/>
          <a:lstStyle>
            <a:lvl1pPr>
              <a:defRPr/>
            </a:lvl1pPr>
          </a:lstStyle>
          <a:p>
            <a:pPr>
              <a:defRPr/>
            </a:pPr>
            <a:fld id="{20B73BFD-CE3A-4D81-B8FE-E33BA61C6B3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9415290-C6B6-4902-B97B-44158EADB7EC}" type="datetimeFigureOut">
              <a:rPr lang="en-US"/>
              <a:pPr>
                <a:defRPr/>
              </a:pPr>
              <a:t>3/19/2020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a:ln/>
        </p:spPr>
        <p:txBody>
          <a:bodyPr/>
          <a:lstStyle>
            <a:lvl1pPr>
              <a:defRPr/>
            </a:lvl1pPr>
          </a:lstStyle>
          <a:p>
            <a:pPr>
              <a:defRPr/>
            </a:pPr>
            <a:fld id="{848DE417-EF65-4AF3-8422-6FDCCE7307A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17"/>
          <p:cNvSpPr/>
          <p:nvPr/>
        </p:nvSpPr>
        <p:spPr>
          <a:xfrm rot="5400000">
            <a:off x="433388" y="-433388"/>
            <a:ext cx="6858000" cy="7724775"/>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lvl="0"/>
            <a:r>
              <a:rPr lang="en-US"/>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lvl1pPr>
              <a:defRPr/>
            </a:lvl1pPr>
          </a:lstStyle>
          <a:p>
            <a:pPr>
              <a:defRPr/>
            </a:pPr>
            <a:fld id="{D9600872-AAC5-4E98-B1B7-CC14750F4CEA}" type="datetimeFigureOut">
              <a:rPr lang="en-US"/>
              <a:pPr>
                <a:defRPr/>
              </a:pPr>
              <a:t>3/19/2020</a:t>
            </a:fld>
            <a:endParaRPr lang="en-US"/>
          </a:p>
        </p:txBody>
      </p:sp>
      <p:sp>
        <p:nvSpPr>
          <p:cNvPr id="8" name="Footer Placeholder 5"/>
          <p:cNvSpPr>
            <a:spLocks noGrp="1"/>
          </p:cNvSpPr>
          <p:nvPr>
            <p:ph type="ftr" sz="quarter" idx="11"/>
          </p:nvPr>
        </p:nvSpPr>
        <p:spPr/>
        <p:txBody>
          <a:bodyPr/>
          <a:lstStyle>
            <a:lvl1pPr>
              <a:defRPr>
                <a:solidFill>
                  <a:schemeClr val="tx2"/>
                </a:solidFill>
              </a:defRPr>
            </a:lvl1pPr>
          </a:lstStyle>
          <a:p>
            <a:pPr>
              <a:defRPr/>
            </a:pPr>
            <a:endParaRPr lang="en-US"/>
          </a:p>
        </p:txBody>
      </p:sp>
      <p:sp>
        <p:nvSpPr>
          <p:cNvPr id="9"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pPr>
              <a:defRPr/>
            </a:pPr>
            <a:fld id="{4EF1B5D5-D89E-4BFB-B047-BDE5D83DE31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rtlCol="0" anchor="ctr">
            <a:normAutofit/>
          </a:bodyPr>
          <a:lstStyle>
            <a:lvl1pPr algn="r">
              <a:defRPr/>
            </a:lvl1pPr>
          </a:lstStyle>
          <a:p>
            <a:pPr lvl="0"/>
            <a:r>
              <a:rPr lang="en-US" noProof="0"/>
              <a:t>Drag picture to placeholder or click icon to add</a:t>
            </a:r>
            <a:endParaRPr lang="en-US" noProof="0" dirty="0"/>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5"/>
          </p:nvPr>
        </p:nvSpPr>
        <p:spPr/>
        <p:txBody>
          <a:bodyPr/>
          <a:lstStyle>
            <a:lvl1pPr>
              <a:defRPr/>
            </a:lvl1pPr>
          </a:lstStyle>
          <a:p>
            <a:pPr>
              <a:defRPr/>
            </a:pPr>
            <a:fld id="{F7602871-1339-4A84-82BE-A7AB2DC70495}" type="datetimeFigureOut">
              <a:rPr lang="en-US"/>
              <a:pPr>
                <a:defRPr/>
              </a:pPr>
              <a:t>3/19/2020</a:t>
            </a:fld>
            <a:endParaRPr lang="en-US"/>
          </a:p>
        </p:txBody>
      </p:sp>
      <p:sp>
        <p:nvSpPr>
          <p:cNvPr id="8" name="Footer Placeholder 5"/>
          <p:cNvSpPr>
            <a:spLocks noGrp="1"/>
          </p:cNvSpPr>
          <p:nvPr>
            <p:ph type="ftr" sz="quarter" idx="16"/>
          </p:nvPr>
        </p:nvSpPr>
        <p:spPr/>
        <p:txBody>
          <a:bodyPr/>
          <a:lstStyle>
            <a:lvl1pPr>
              <a:defRPr/>
            </a:lvl1pPr>
          </a:lstStyle>
          <a:p>
            <a:pPr>
              <a:defRPr/>
            </a:pPr>
            <a:endParaRPr lang="en-US"/>
          </a:p>
        </p:txBody>
      </p:sp>
      <p:sp>
        <p:nvSpPr>
          <p:cNvPr id="9" name="Slide Number Placeholder 6"/>
          <p:cNvSpPr>
            <a:spLocks noGrp="1"/>
          </p:cNvSpPr>
          <p:nvPr>
            <p:ph type="sldNum" sz="quarter" idx="17"/>
          </p:nvPr>
        </p:nvSpPr>
        <p:spPr/>
        <p:txBody>
          <a:bodyPr/>
          <a:lstStyle>
            <a:lvl1pPr>
              <a:defRPr/>
            </a:lvl1pPr>
          </a:lstStyle>
          <a:p>
            <a:pPr>
              <a:defRPr/>
            </a:pPr>
            <a:fld id="{7D3E8A09-7EE8-4FAA-B407-69BC8E6893F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3175" y="5051425"/>
            <a:ext cx="3575050" cy="1806575"/>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Freeform 7"/>
          <p:cNvSpPr/>
          <p:nvPr/>
        </p:nvSpPr>
        <p:spPr>
          <a:xfrm>
            <a:off x="-1588" y="5051425"/>
            <a:ext cx="9145588" cy="180657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822325" y="365125"/>
            <a:ext cx="7521575" cy="54927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1029" name="Text Placeholder 2"/>
          <p:cNvSpPr>
            <a:spLocks noGrp="1"/>
          </p:cNvSpPr>
          <p:nvPr>
            <p:ph type="body" idx="1"/>
          </p:nvPr>
        </p:nvSpPr>
        <p:spPr bwMode="auto">
          <a:xfrm>
            <a:off x="822325" y="1100138"/>
            <a:ext cx="7521575" cy="35798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rot="19140000">
            <a:off x="201613" y="5870575"/>
            <a:ext cx="2176462" cy="201613"/>
          </a:xfrm>
          <a:prstGeom prst="rect">
            <a:avLst/>
          </a:prstGeom>
        </p:spPr>
        <p:txBody>
          <a:bodyPr vert="horz" lIns="91440" tIns="45720" rIns="91440" bIns="45720" rtlCol="0" anchor="ctr"/>
          <a:lstStyle>
            <a:lvl1pPr algn="l" fontAlgn="auto">
              <a:spcBef>
                <a:spcPts val="0"/>
              </a:spcBef>
              <a:spcAft>
                <a:spcPts val="0"/>
              </a:spcAft>
              <a:defRPr sz="1200">
                <a:solidFill>
                  <a:srgbClr val="FFFFFF"/>
                </a:solidFill>
                <a:latin typeface="+mn-lt"/>
                <a:cs typeface="+mn-cs"/>
              </a:defRPr>
            </a:lvl1pPr>
          </a:lstStyle>
          <a:p>
            <a:pPr>
              <a:defRPr/>
            </a:pPr>
            <a:fld id="{F798B122-8D38-4607-B2A7-1CC49289AAE1}" type="datetimeFigureOut">
              <a:rPr lang="en-US"/>
              <a:pPr>
                <a:defRPr/>
              </a:pPr>
              <a:t>3/19/2020</a:t>
            </a:fld>
            <a:endParaRPr lang="en-US"/>
          </a:p>
        </p:txBody>
      </p:sp>
      <p:sp>
        <p:nvSpPr>
          <p:cNvPr id="5" name="Footer Placeholder 4"/>
          <p:cNvSpPr>
            <a:spLocks noGrp="1"/>
          </p:cNvSpPr>
          <p:nvPr>
            <p:ph type="ftr" sz="quarter" idx="3"/>
          </p:nvPr>
        </p:nvSpPr>
        <p:spPr>
          <a:xfrm>
            <a:off x="3517900" y="6284913"/>
            <a:ext cx="4724400" cy="274637"/>
          </a:xfrm>
          <a:prstGeom prst="rect">
            <a:avLst/>
          </a:prstGeom>
        </p:spPr>
        <p:txBody>
          <a:bodyPr vert="horz" lIns="91440" tIns="45720" rIns="91440" bIns="45720" rtlCol="0" anchor="ctr"/>
          <a:lstStyle>
            <a:lvl1pPr algn="r" fontAlgn="auto">
              <a:spcBef>
                <a:spcPts val="0"/>
              </a:spcBef>
              <a:spcAft>
                <a:spcPts val="0"/>
              </a:spcAft>
              <a:defRPr sz="1000" cap="all" spc="200" baseline="0">
                <a:solidFill>
                  <a:srgbClr val="FFFFFF"/>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401050" y="6170613"/>
            <a:ext cx="503238" cy="503237"/>
          </a:xfrm>
          <a:prstGeom prst="ellipse">
            <a:avLst/>
          </a:prstGeom>
          <a:ln w="19050">
            <a:solidFill>
              <a:srgbClr val="FFFFFF"/>
            </a:solidFill>
          </a:ln>
        </p:spPr>
        <p:txBody>
          <a:bodyPr vert="horz" lIns="9144" tIns="9144" rIns="9144" bIns="9144" rtlCol="0" anchor="ctr">
            <a:normAutofit/>
          </a:bodyPr>
          <a:lstStyle>
            <a:lvl1pPr algn="ctr" fontAlgn="auto">
              <a:spcBef>
                <a:spcPts val="0"/>
              </a:spcBef>
              <a:spcAft>
                <a:spcPts val="0"/>
              </a:spcAft>
              <a:defRPr sz="1650">
                <a:solidFill>
                  <a:srgbClr val="FFFFFF"/>
                </a:solidFill>
                <a:latin typeface="+mn-lt"/>
                <a:cs typeface="+mn-cs"/>
              </a:defRPr>
            </a:lvl1pPr>
          </a:lstStyle>
          <a:p>
            <a:pPr>
              <a:defRPr/>
            </a:pPr>
            <a:fld id="{AF239B8C-A0A7-499D-91ED-86F827A5816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2" r:id="rId1"/>
    <p:sldLayoutId id="2147483671" r:id="rId2"/>
    <p:sldLayoutId id="2147483673" r:id="rId3"/>
    <p:sldLayoutId id="2147483670" r:id="rId4"/>
    <p:sldLayoutId id="2147483669" r:id="rId5"/>
    <p:sldLayoutId id="2147483668" r:id="rId6"/>
    <p:sldLayoutId id="2147483667" r:id="rId7"/>
    <p:sldLayoutId id="2147483674" r:id="rId8"/>
    <p:sldLayoutId id="2147483675" r:id="rId9"/>
    <p:sldLayoutId id="2147483666" r:id="rId10"/>
    <p:sldLayoutId id="2147483665" r:id="rId11"/>
  </p:sldLayoutIdLst>
  <p:txStyles>
    <p:titleStyle>
      <a:lvl1pPr algn="l" rtl="0" eaLnBrk="0" fontAlgn="base" hangingPunct="0">
        <a:spcBef>
          <a:spcPct val="0"/>
        </a:spcBef>
        <a:spcAft>
          <a:spcPct val="0"/>
        </a:spcAft>
        <a:defRPr sz="2800" kern="1200" cap="all">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Franklin Gothic Medium" pitchFamily="34" charset="0"/>
        </a:defRPr>
      </a:lvl2pPr>
      <a:lvl3pPr algn="l" rtl="0" eaLnBrk="0" fontAlgn="base" hangingPunct="0">
        <a:spcBef>
          <a:spcPct val="0"/>
        </a:spcBef>
        <a:spcAft>
          <a:spcPct val="0"/>
        </a:spcAft>
        <a:defRPr sz="2800">
          <a:solidFill>
            <a:schemeClr val="tx1"/>
          </a:solidFill>
          <a:latin typeface="Franklin Gothic Medium" pitchFamily="34" charset="0"/>
        </a:defRPr>
      </a:lvl3pPr>
      <a:lvl4pPr algn="l" rtl="0" eaLnBrk="0" fontAlgn="base" hangingPunct="0">
        <a:spcBef>
          <a:spcPct val="0"/>
        </a:spcBef>
        <a:spcAft>
          <a:spcPct val="0"/>
        </a:spcAft>
        <a:defRPr sz="2800">
          <a:solidFill>
            <a:schemeClr val="tx1"/>
          </a:solidFill>
          <a:latin typeface="Franklin Gothic Medium" pitchFamily="34" charset="0"/>
        </a:defRPr>
      </a:lvl4pPr>
      <a:lvl5pPr algn="l" rtl="0" eaLnBrk="0" fontAlgn="base" hangingPunct="0">
        <a:spcBef>
          <a:spcPct val="0"/>
        </a:spcBef>
        <a:spcAft>
          <a:spcPct val="0"/>
        </a:spcAft>
        <a:defRPr sz="2800">
          <a:solidFill>
            <a:schemeClr val="tx1"/>
          </a:solidFill>
          <a:latin typeface="Franklin Gothic Medium" pitchFamily="34" charset="0"/>
        </a:defRPr>
      </a:lvl5pPr>
      <a:lvl6pPr marL="457200" algn="l" rtl="0" fontAlgn="base">
        <a:spcBef>
          <a:spcPct val="0"/>
        </a:spcBef>
        <a:spcAft>
          <a:spcPct val="0"/>
        </a:spcAft>
        <a:defRPr sz="2800">
          <a:solidFill>
            <a:schemeClr val="tx1"/>
          </a:solidFill>
          <a:latin typeface="Franklin Gothic Medium" pitchFamily="34" charset="0"/>
        </a:defRPr>
      </a:lvl6pPr>
      <a:lvl7pPr marL="914400" algn="l" rtl="0" fontAlgn="base">
        <a:spcBef>
          <a:spcPct val="0"/>
        </a:spcBef>
        <a:spcAft>
          <a:spcPct val="0"/>
        </a:spcAft>
        <a:defRPr sz="2800">
          <a:solidFill>
            <a:schemeClr val="tx1"/>
          </a:solidFill>
          <a:latin typeface="Franklin Gothic Medium" pitchFamily="34" charset="0"/>
        </a:defRPr>
      </a:lvl7pPr>
      <a:lvl8pPr marL="1371600" algn="l" rtl="0" fontAlgn="base">
        <a:spcBef>
          <a:spcPct val="0"/>
        </a:spcBef>
        <a:spcAft>
          <a:spcPct val="0"/>
        </a:spcAft>
        <a:defRPr sz="2800">
          <a:solidFill>
            <a:schemeClr val="tx1"/>
          </a:solidFill>
          <a:latin typeface="Franklin Gothic Medium" pitchFamily="34" charset="0"/>
        </a:defRPr>
      </a:lvl8pPr>
      <a:lvl9pPr marL="1828800" algn="l" rtl="0" fontAlgn="base">
        <a:spcBef>
          <a:spcPct val="0"/>
        </a:spcBef>
        <a:spcAft>
          <a:spcPct val="0"/>
        </a:spcAft>
        <a:defRPr sz="2800">
          <a:solidFill>
            <a:schemeClr val="tx1"/>
          </a:solidFill>
          <a:latin typeface="Franklin Gothic Medium" pitchFamily="34" charset="0"/>
        </a:defRPr>
      </a:lvl9pPr>
    </p:titleStyle>
    <p:bodyStyle>
      <a:lvl1pPr marL="342900" indent="-342900" algn="l" rtl="0" eaLnBrk="0" fontAlgn="base" hangingPunct="0">
        <a:spcBef>
          <a:spcPts val="800"/>
        </a:spcBef>
        <a:spcAft>
          <a:spcPct val="0"/>
        </a:spcAft>
        <a:buFont typeface="Arial" charset="0"/>
        <a:defRPr sz="1600" b="1" kern="1200">
          <a:solidFill>
            <a:schemeClr val="tx1"/>
          </a:solidFill>
          <a:latin typeface="+mn-lt"/>
          <a:ea typeface="+mn-ea"/>
          <a:cs typeface="+mn-cs"/>
        </a:defRPr>
      </a:lvl1pPr>
      <a:lvl2pPr marL="173038" indent="-173038" algn="l" rtl="0" eaLnBrk="0" fontAlgn="base" hangingPunct="0">
        <a:spcBef>
          <a:spcPts val="300"/>
        </a:spcBef>
        <a:spcAft>
          <a:spcPct val="0"/>
        </a:spcAft>
        <a:buClr>
          <a:schemeClr val="accent2"/>
        </a:buClr>
        <a:buFont typeface="Wingdings" pitchFamily="2" charset="2"/>
        <a:buChar char="§"/>
        <a:defRPr sz="1600" kern="1200">
          <a:solidFill>
            <a:schemeClr val="tx1"/>
          </a:solidFill>
          <a:latin typeface="+mn-lt"/>
          <a:ea typeface="+mn-ea"/>
          <a:cs typeface="+mn-cs"/>
        </a:defRPr>
      </a:lvl2pPr>
      <a:lvl3pPr marL="401638" indent="-163513" algn="l" rtl="0" eaLnBrk="0" fontAlgn="base" hangingPunct="0">
        <a:spcBef>
          <a:spcPts val="300"/>
        </a:spcBef>
        <a:spcAft>
          <a:spcPct val="0"/>
        </a:spcAft>
        <a:buClr>
          <a:schemeClr val="accent2"/>
        </a:buClr>
        <a:buFont typeface="Wingdings" pitchFamily="2" charset="2"/>
        <a:buChar char="§"/>
        <a:defRPr sz="1600" kern="1200">
          <a:solidFill>
            <a:schemeClr val="tx1"/>
          </a:solidFill>
          <a:latin typeface="+mn-lt"/>
          <a:ea typeface="+mn-ea"/>
          <a:cs typeface="+mn-cs"/>
        </a:defRPr>
      </a:lvl3pPr>
      <a:lvl4pPr marL="630238" indent="-163513" algn="l" rtl="0" eaLnBrk="0" fontAlgn="base" hangingPunct="0">
        <a:spcBef>
          <a:spcPts val="300"/>
        </a:spcBef>
        <a:spcAft>
          <a:spcPct val="0"/>
        </a:spcAft>
        <a:buClr>
          <a:schemeClr val="accent2"/>
        </a:buClr>
        <a:buFont typeface="Wingdings" pitchFamily="2" charset="2"/>
        <a:buChar char="§"/>
        <a:defRPr sz="1600" kern="1200">
          <a:solidFill>
            <a:schemeClr val="tx1"/>
          </a:solidFill>
          <a:latin typeface="+mn-lt"/>
          <a:ea typeface="+mn-ea"/>
          <a:cs typeface="+mn-cs"/>
        </a:defRPr>
      </a:lvl4pPr>
      <a:lvl5pPr marL="858838" indent="-173038" algn="l" rtl="0" eaLnBrk="0" fontAlgn="base" hangingPunct="0">
        <a:spcBef>
          <a:spcPts val="300"/>
        </a:spcBef>
        <a:spcAft>
          <a:spcPct val="0"/>
        </a:spcAft>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bwMode="auto">
          <a:xfrm rot="19140000">
            <a:off x="470322" y="2077615"/>
            <a:ext cx="5648325" cy="1204913"/>
          </a:xfrm>
        </p:spPr>
        <p:txBody>
          <a:bodyPr wrap="square" numCol="1" anchorCtr="0" compatLnSpc="1">
            <a:prstTxWarp prst="textNoShape">
              <a:avLst/>
            </a:prstTxWarp>
          </a:bodyPr>
          <a:lstStyle/>
          <a:p>
            <a:pPr algn="ctr" eaLnBrk="1" hangingPunct="1"/>
            <a:r>
              <a:rPr lang="en-GB" sz="3600" cap="none" dirty="0"/>
              <a:t>Time Management &amp; Organisational Skills</a:t>
            </a:r>
            <a:br>
              <a:rPr lang="en-GB" sz="3600" cap="none" dirty="0"/>
            </a:br>
            <a:r>
              <a:rPr lang="en-GB" cap="none" dirty="0"/>
              <a:t>Study Smart Workshop</a:t>
            </a:r>
            <a:br>
              <a:rPr lang="en-GB" cap="none" dirty="0"/>
            </a:br>
            <a:r>
              <a:rPr lang="en-GB" cap="none" dirty="0"/>
              <a:t>Student Learning Centre</a:t>
            </a:r>
            <a:endParaRPr lang="en-US" sz="3600" cap="none" dirty="0"/>
          </a:p>
        </p:txBody>
      </p:sp>
      <p:pic>
        <p:nvPicPr>
          <p:cNvPr id="14338" name="Picture 3"/>
          <p:cNvPicPr>
            <a:picLocks noChangeAspect="1"/>
          </p:cNvPicPr>
          <p:nvPr/>
        </p:nvPicPr>
        <p:blipFill>
          <a:blip r:embed="rId2"/>
          <a:srcRect/>
          <a:stretch>
            <a:fillRect/>
          </a:stretch>
        </p:blipFill>
        <p:spPr bwMode="auto">
          <a:xfrm>
            <a:off x="5373688" y="2290763"/>
            <a:ext cx="3635375" cy="42926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defRPr/>
            </a:pPr>
            <a:r>
              <a:rPr lang="en-IE" altLang="en-US" sz="3200" dirty="0"/>
              <a:t>SMART or not-SMART?</a:t>
            </a:r>
            <a:endParaRPr lang="en-US" altLang="en-US" sz="3200" dirty="0"/>
          </a:p>
        </p:txBody>
      </p:sp>
      <p:sp>
        <p:nvSpPr>
          <p:cNvPr id="20483" name="Rectangle 3"/>
          <p:cNvSpPr>
            <a:spLocks noGrp="1" noChangeArrowheads="1"/>
          </p:cNvSpPr>
          <p:nvPr>
            <p:ph type="body" idx="1"/>
          </p:nvPr>
        </p:nvSpPr>
        <p:spPr/>
        <p:txBody>
          <a:bodyPr/>
          <a:lstStyle/>
          <a:p>
            <a:pPr eaLnBrk="1" hangingPunct="1">
              <a:defRPr/>
            </a:pPr>
            <a:endParaRPr lang="en-IE" altLang="en-US" dirty="0"/>
          </a:p>
          <a:p>
            <a:pPr eaLnBrk="1" hangingPunct="1">
              <a:defRPr/>
            </a:pPr>
            <a:endParaRPr lang="en-IE" altLang="en-US" dirty="0"/>
          </a:p>
          <a:p>
            <a:pPr eaLnBrk="1" hangingPunct="1">
              <a:defRPr/>
            </a:pPr>
            <a:r>
              <a:rPr lang="en-IE" altLang="en-US" sz="3200" dirty="0"/>
              <a:t>	I plan to do more study on a weekly basis so I can watch more Netflix at the weekend!</a:t>
            </a:r>
          </a:p>
          <a:p>
            <a:pPr eaLnBrk="1" hangingPunct="1">
              <a:defRPr/>
            </a:pPr>
            <a:endParaRPr lang="en-US" altLang="en-US" dirty="0"/>
          </a:p>
        </p:txBody>
      </p:sp>
    </p:spTree>
    <p:extLst>
      <p:ext uri="{BB962C8B-B14F-4D97-AF65-F5344CB8AC3E}">
        <p14:creationId xmlns:p14="http://schemas.microsoft.com/office/powerpoint/2010/main" val="1128469745"/>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defRPr/>
            </a:pPr>
            <a:r>
              <a:rPr lang="en-IE" altLang="en-US"/>
              <a:t>Not SMART!</a:t>
            </a:r>
            <a:endParaRPr lang="en-US" altLang="en-US"/>
          </a:p>
        </p:txBody>
      </p:sp>
      <p:pic>
        <p:nvPicPr>
          <p:cNvPr id="16387"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316257226"/>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defRPr/>
            </a:pPr>
            <a:r>
              <a:rPr lang="en-IE" altLang="en-US"/>
              <a:t>The SMART way</a:t>
            </a:r>
            <a:endParaRPr lang="en-US" altLang="en-US"/>
          </a:p>
        </p:txBody>
      </p:sp>
      <p:sp>
        <p:nvSpPr>
          <p:cNvPr id="22531" name="Rectangle 3"/>
          <p:cNvSpPr>
            <a:spLocks noGrp="1" noChangeArrowheads="1"/>
          </p:cNvSpPr>
          <p:nvPr>
            <p:ph type="body" idx="1"/>
          </p:nvPr>
        </p:nvSpPr>
        <p:spPr/>
        <p:txBody>
          <a:bodyPr/>
          <a:lstStyle/>
          <a:p>
            <a:pPr eaLnBrk="1" hangingPunct="1">
              <a:defRPr/>
            </a:pPr>
            <a:r>
              <a:rPr lang="en-IE" altLang="en-US" sz="2800" dirty="0"/>
              <a:t>	</a:t>
            </a:r>
          </a:p>
          <a:p>
            <a:pPr eaLnBrk="1" hangingPunct="1">
              <a:defRPr/>
            </a:pPr>
            <a:r>
              <a:rPr lang="en-IE" altLang="en-US" sz="2800" dirty="0"/>
              <a:t>	I will spend my 2 hour break on a Monday morning preparing my assignment with the nearest deadline so that I won’t have to do it this weekend… and I can watch Netflix! </a:t>
            </a:r>
            <a:endParaRPr lang="en-US" altLang="en-US" sz="2800" dirty="0"/>
          </a:p>
        </p:txBody>
      </p:sp>
      <p:pic>
        <p:nvPicPr>
          <p:cNvPr id="174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525" y="4302125"/>
            <a:ext cx="3419475" cy="255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5156013"/>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defRPr/>
            </a:pPr>
            <a:r>
              <a:rPr lang="en-IE" altLang="en-US"/>
              <a:t>SMART or not-SMART?</a:t>
            </a:r>
            <a:endParaRPr lang="en-US" altLang="en-US"/>
          </a:p>
        </p:txBody>
      </p:sp>
      <p:sp>
        <p:nvSpPr>
          <p:cNvPr id="23555" name="Rectangle 3"/>
          <p:cNvSpPr>
            <a:spLocks noGrp="1" noChangeArrowheads="1"/>
          </p:cNvSpPr>
          <p:nvPr>
            <p:ph type="body" idx="1"/>
          </p:nvPr>
        </p:nvSpPr>
        <p:spPr/>
        <p:txBody>
          <a:bodyPr/>
          <a:lstStyle/>
          <a:p>
            <a:pPr eaLnBrk="1" hangingPunct="1">
              <a:defRPr/>
            </a:pPr>
            <a:endParaRPr lang="en-IE" altLang="en-US" dirty="0"/>
          </a:p>
          <a:p>
            <a:pPr eaLnBrk="1" hangingPunct="1">
              <a:defRPr/>
            </a:pPr>
            <a:r>
              <a:rPr lang="en-IE" altLang="en-US" sz="2800" dirty="0"/>
              <a:t>	I will spend my last hour in college on a Friday organising my notes from throughout the week</a:t>
            </a:r>
            <a:endParaRPr lang="en-US" altLang="en-US" sz="2800" dirty="0"/>
          </a:p>
        </p:txBody>
      </p:sp>
    </p:spTree>
    <p:extLst>
      <p:ext uri="{BB962C8B-B14F-4D97-AF65-F5344CB8AC3E}">
        <p14:creationId xmlns:p14="http://schemas.microsoft.com/office/powerpoint/2010/main" val="3553452413"/>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Personal SMART Goal</a:t>
            </a:r>
          </a:p>
        </p:txBody>
      </p:sp>
      <p:sp>
        <p:nvSpPr>
          <p:cNvPr id="3" name="Content Placeholder 2"/>
          <p:cNvSpPr>
            <a:spLocks noGrp="1"/>
          </p:cNvSpPr>
          <p:nvPr>
            <p:ph idx="1"/>
          </p:nvPr>
        </p:nvSpPr>
        <p:spPr/>
        <p:txBody>
          <a:bodyPr/>
          <a:lstStyle/>
          <a:p>
            <a:r>
              <a:rPr lang="en-US" sz="2800" dirty="0"/>
              <a:t>Lets take a few minutes to think of a SMART Goal for this week…</a:t>
            </a:r>
          </a:p>
          <a:p>
            <a:pPr lvl="1"/>
            <a:r>
              <a:rPr lang="en-US" sz="2800" dirty="0"/>
              <a:t>This can be based on anything that’s happening in your life at the minute e.g. work, studies, self-care etc.</a:t>
            </a:r>
          </a:p>
          <a:p>
            <a:pPr lvl="1"/>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3179" y="3384884"/>
            <a:ext cx="4973053" cy="34731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75754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Stop Making Excuses </a:t>
            </a:r>
          </a:p>
        </p:txBody>
      </p:sp>
      <p:sp>
        <p:nvSpPr>
          <p:cNvPr id="3" name="Content Placeholder 2"/>
          <p:cNvSpPr>
            <a:spLocks noGrp="1"/>
          </p:cNvSpPr>
          <p:nvPr>
            <p:ph idx="1"/>
          </p:nvPr>
        </p:nvSpPr>
        <p:spPr>
          <a:xfrm>
            <a:off x="349392" y="1122946"/>
            <a:ext cx="8345429" cy="3946359"/>
          </a:xfrm>
        </p:spPr>
        <p:txBody>
          <a:bodyPr>
            <a:noAutofit/>
          </a:bodyPr>
          <a:lstStyle/>
          <a:p>
            <a:r>
              <a:rPr lang="en-US" sz="2400" dirty="0"/>
              <a:t>Examples;</a:t>
            </a:r>
          </a:p>
          <a:p>
            <a:endParaRPr lang="en-US" sz="2400" dirty="0"/>
          </a:p>
          <a:p>
            <a:pPr lvl="1"/>
            <a:r>
              <a:rPr lang="en-US" sz="2400" i="1" dirty="0"/>
              <a:t>“I would love to get that in ahead of schedule but it’s not possible because I’m so busy”</a:t>
            </a:r>
          </a:p>
          <a:p>
            <a:pPr lvl="1"/>
            <a:r>
              <a:rPr lang="en-US" sz="2400" i="1" dirty="0"/>
              <a:t>“If I didn’t have X going on, I would be fine”</a:t>
            </a:r>
          </a:p>
          <a:p>
            <a:pPr lvl="1"/>
            <a:r>
              <a:rPr lang="en-US" sz="2400" i="1" dirty="0"/>
              <a:t>“ I will wait to hear what others are doing before I start”</a:t>
            </a:r>
          </a:p>
          <a:p>
            <a:pPr lvl="1"/>
            <a:r>
              <a:rPr lang="en-US" sz="2400" i="1" dirty="0"/>
              <a:t>“I haven’t got all my research done yet so I will wait”</a:t>
            </a:r>
          </a:p>
          <a:p>
            <a:pPr lvl="1"/>
            <a:endParaRPr lang="en-US" sz="2400" i="1" dirty="0"/>
          </a:p>
          <a:p>
            <a:pPr marL="0" lvl="1" indent="0" algn="ctr">
              <a:buNone/>
            </a:pPr>
            <a:r>
              <a:rPr lang="en-US" sz="2400" b="1" dirty="0">
                <a:solidFill>
                  <a:prstClr val="black">
                    <a:lumMod val="75000"/>
                    <a:lumOff val="25000"/>
                  </a:prstClr>
                </a:solidFill>
              </a:rPr>
              <a:t>Stop waiting for the perfect moment- it doesn’t exist!</a:t>
            </a:r>
            <a:endParaRPr lang="en-US" sz="2400" b="1" dirty="0"/>
          </a:p>
        </p:txBody>
      </p:sp>
    </p:spTree>
    <p:extLst>
      <p:ext uri="{BB962C8B-B14F-4D97-AF65-F5344CB8AC3E}">
        <p14:creationId xmlns:p14="http://schemas.microsoft.com/office/powerpoint/2010/main" val="1208860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 Create a Timeline/Schedule</a:t>
            </a:r>
          </a:p>
        </p:txBody>
      </p:sp>
      <p:sp>
        <p:nvSpPr>
          <p:cNvPr id="3" name="Content Placeholder 2"/>
          <p:cNvSpPr>
            <a:spLocks noGrp="1"/>
          </p:cNvSpPr>
          <p:nvPr>
            <p:ph idx="1"/>
          </p:nvPr>
        </p:nvSpPr>
        <p:spPr>
          <a:xfrm>
            <a:off x="288758" y="1123265"/>
            <a:ext cx="8473461" cy="3705409"/>
          </a:xfrm>
        </p:spPr>
        <p:txBody>
          <a:bodyPr>
            <a:normAutofit lnSpcReduction="10000"/>
          </a:bodyPr>
          <a:lstStyle/>
          <a:p>
            <a:r>
              <a:rPr lang="en-US" sz="2400" b="0" dirty="0">
                <a:solidFill>
                  <a:schemeClr val="accent2"/>
                </a:solidFill>
              </a:rPr>
              <a:t>Once you have identified your goals, create a timeline to achieve them.</a:t>
            </a:r>
          </a:p>
          <a:p>
            <a:r>
              <a:rPr lang="en-US" sz="2400" b="0" dirty="0">
                <a:solidFill>
                  <a:schemeClr val="accent2"/>
                </a:solidFill>
              </a:rPr>
              <a:t> </a:t>
            </a:r>
          </a:p>
          <a:p>
            <a:pPr lvl="1"/>
            <a:r>
              <a:rPr lang="en-US" sz="2400" dirty="0"/>
              <a:t>This could include a study plan, the breakdown of an essay etc.</a:t>
            </a:r>
          </a:p>
          <a:p>
            <a:pPr lvl="1"/>
            <a:r>
              <a:rPr lang="en-US" sz="2400" dirty="0"/>
              <a:t>Remember you must be specific!</a:t>
            </a:r>
          </a:p>
          <a:p>
            <a:pPr lvl="1"/>
            <a:r>
              <a:rPr lang="en-US" sz="2400" dirty="0"/>
              <a:t>Don’t forget to include some time for rest and fun.</a:t>
            </a:r>
          </a:p>
          <a:p>
            <a:pPr lvl="1"/>
            <a:r>
              <a:rPr lang="en-US" sz="2400" b="0" dirty="0">
                <a:solidFill>
                  <a:prstClr val="black">
                    <a:lumMod val="75000"/>
                    <a:lumOff val="25000"/>
                  </a:prstClr>
                </a:solidFill>
              </a:rPr>
              <a:t>It’s important you stick to your timeline;</a:t>
            </a:r>
          </a:p>
          <a:p>
            <a:pPr lvl="1"/>
            <a:r>
              <a:rPr lang="en-US" sz="2400" dirty="0">
                <a:solidFill>
                  <a:prstClr val="black">
                    <a:lumMod val="75000"/>
                    <a:lumOff val="25000"/>
                  </a:prstClr>
                </a:solidFill>
              </a:rPr>
              <a:t>Things will inevitably come up but don’t beat yourself up, instead take a breath, remind yourself that life happens and get straight back on track. </a:t>
            </a:r>
          </a:p>
          <a:p>
            <a:pPr marL="457200" lvl="1" indent="0">
              <a:buNone/>
            </a:pP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1346" y="4812466"/>
            <a:ext cx="2580565" cy="2045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59103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6675" y="639763"/>
            <a:ext cx="8502314" cy="4285164"/>
          </a:xfrm>
          <a:solidFill>
            <a:schemeClr val="bg1"/>
          </a:solidFill>
        </p:spPr>
        <p:txBody>
          <a:bodyPr>
            <a:noAutofit/>
          </a:bodyPr>
          <a:lstStyle/>
          <a:p>
            <a:pPr>
              <a:buClr>
                <a:schemeClr val="accent2"/>
              </a:buClr>
              <a:buFont typeface="Wingdings" panose="05000000000000000000" pitchFamily="2" charset="2"/>
              <a:buChar char="§"/>
            </a:pPr>
            <a:r>
              <a:rPr lang="en-IE" sz="2400" b="0" dirty="0"/>
              <a:t>E.g. </a:t>
            </a:r>
            <a:r>
              <a:rPr lang="en-IE" sz="2400" dirty="0"/>
              <a:t>Social Media </a:t>
            </a:r>
            <a:r>
              <a:rPr lang="en-IE" sz="2400" b="0" dirty="0"/>
              <a:t>or apps  - shut your phone off (</a:t>
            </a:r>
            <a:r>
              <a:rPr lang="en-IE" sz="2400" b="0" i="1" dirty="0"/>
              <a:t>all</a:t>
            </a:r>
            <a:r>
              <a:rPr lang="en-IE" sz="2400" b="0" dirty="0"/>
              <a:t> the way off) or keep it out of sight e.g. in your bag etc. Turn off notifications! </a:t>
            </a:r>
          </a:p>
          <a:p>
            <a:pPr>
              <a:buClr>
                <a:schemeClr val="accent2"/>
              </a:buClr>
              <a:buFont typeface="Wingdings" panose="05000000000000000000" pitchFamily="2" charset="2"/>
              <a:buChar char="§"/>
            </a:pPr>
            <a:r>
              <a:rPr lang="en-IE" sz="2400" b="0" dirty="0"/>
              <a:t>Distractions could also be </a:t>
            </a:r>
            <a:r>
              <a:rPr lang="en-IE" sz="2400" dirty="0"/>
              <a:t>external sources</a:t>
            </a:r>
            <a:r>
              <a:rPr lang="en-IE" sz="2400" b="0" dirty="0"/>
              <a:t>, like people talking, typing etc. Try listening to relaxing music or white noise to cancel out the noise. </a:t>
            </a:r>
          </a:p>
          <a:p>
            <a:pPr>
              <a:buClr>
                <a:schemeClr val="accent2"/>
              </a:buClr>
              <a:buFont typeface="Wingdings" panose="05000000000000000000" pitchFamily="2" charset="2"/>
              <a:buChar char="§"/>
            </a:pPr>
            <a:r>
              <a:rPr lang="en-IE" sz="2400" b="0" dirty="0"/>
              <a:t>You might need to change your </a:t>
            </a:r>
            <a:r>
              <a:rPr lang="en-IE" sz="2400" dirty="0"/>
              <a:t>study environment</a:t>
            </a:r>
            <a:r>
              <a:rPr lang="en-IE" sz="2400" b="0" dirty="0"/>
              <a:t>.  This could be the library or a quiet coffee shop, where you can clear your mind and study distraction-free.</a:t>
            </a:r>
          </a:p>
          <a:p>
            <a:pPr marL="0" indent="0">
              <a:buClr>
                <a:schemeClr val="accent2"/>
              </a:buClr>
            </a:pPr>
            <a:r>
              <a:rPr lang="en-IE" sz="2400" b="0" dirty="0"/>
              <a:t>Do you have a study space at home?</a:t>
            </a:r>
            <a:endParaRPr lang="en-US" sz="2400" b="0" dirty="0"/>
          </a:p>
        </p:txBody>
      </p:sp>
      <p:sp>
        <p:nvSpPr>
          <p:cNvPr id="2" name="Title 1"/>
          <p:cNvSpPr>
            <a:spLocks noGrp="1"/>
          </p:cNvSpPr>
          <p:nvPr>
            <p:ph type="title"/>
          </p:nvPr>
        </p:nvSpPr>
        <p:spPr>
          <a:xfrm>
            <a:off x="822323" y="90487"/>
            <a:ext cx="7521575" cy="549275"/>
          </a:xfrm>
        </p:spPr>
        <p:txBody>
          <a:bodyPr/>
          <a:lstStyle/>
          <a:p>
            <a:r>
              <a:rPr lang="en-US" dirty="0"/>
              <a:t>5. Minimize Distractions</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7274" y="5114925"/>
            <a:ext cx="19716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00477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565" y="241838"/>
            <a:ext cx="7521575" cy="549275"/>
          </a:xfrm>
        </p:spPr>
        <p:txBody>
          <a:bodyPr/>
          <a:lstStyle/>
          <a:p>
            <a:r>
              <a:rPr lang="en-US" dirty="0"/>
              <a:t>6. Set Time Limits</a:t>
            </a:r>
          </a:p>
        </p:txBody>
      </p:sp>
      <p:sp>
        <p:nvSpPr>
          <p:cNvPr id="3" name="Content Placeholder 2"/>
          <p:cNvSpPr>
            <a:spLocks noGrp="1"/>
          </p:cNvSpPr>
          <p:nvPr>
            <p:ph idx="1"/>
          </p:nvPr>
        </p:nvSpPr>
        <p:spPr>
          <a:xfrm>
            <a:off x="3208421" y="1203157"/>
            <a:ext cx="5823820" cy="3497179"/>
          </a:xfrm>
        </p:spPr>
        <p:txBody>
          <a:bodyPr>
            <a:noAutofit/>
          </a:bodyPr>
          <a:lstStyle/>
          <a:p>
            <a:pPr>
              <a:buClr>
                <a:schemeClr val="accent2"/>
              </a:buClr>
              <a:buFont typeface="Wingdings" panose="05000000000000000000" pitchFamily="2" charset="2"/>
              <a:buChar char="§"/>
            </a:pPr>
            <a:r>
              <a:rPr lang="en-US" sz="2400" b="0" dirty="0"/>
              <a:t>Work – life balance</a:t>
            </a:r>
          </a:p>
          <a:p>
            <a:pPr>
              <a:buClr>
                <a:schemeClr val="accent2"/>
              </a:buClr>
              <a:buFont typeface="Wingdings" panose="05000000000000000000" pitchFamily="2" charset="2"/>
              <a:buChar char="§"/>
            </a:pPr>
            <a:r>
              <a:rPr lang="en-US" sz="2400" b="0" dirty="0"/>
              <a:t>If you stick to time limits you can enjoy your breaks guilt-free (just don’t forget to go back to studying!)</a:t>
            </a:r>
          </a:p>
          <a:p>
            <a:pPr lvl="2">
              <a:buFont typeface="Wingdings" panose="05000000000000000000" pitchFamily="2" charset="2"/>
              <a:buChar char="Ø"/>
            </a:pPr>
            <a:r>
              <a:rPr lang="en-US" sz="2400" b="0" dirty="0"/>
              <a:t>E.g. I will study for 2hrs with no distractions and then can watch </a:t>
            </a:r>
            <a:r>
              <a:rPr lang="en-US" sz="2400" b="0" dirty="0" err="1"/>
              <a:t>t.v</a:t>
            </a:r>
            <a:r>
              <a:rPr lang="en-US" sz="2400" b="0" dirty="0"/>
              <a:t>. for 1 hr.</a:t>
            </a:r>
            <a:endParaRPr lang="en-US" sz="2400" dirty="0"/>
          </a:p>
          <a:p>
            <a:pPr lvl="2"/>
            <a:r>
              <a:rPr lang="en-US" sz="2400" b="0" dirty="0"/>
              <a:t>Boosts self esteem and confidence</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114" y="2045286"/>
            <a:ext cx="2773253" cy="2460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51887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957" y="90487"/>
            <a:ext cx="7521575" cy="549275"/>
          </a:xfrm>
        </p:spPr>
        <p:txBody>
          <a:bodyPr/>
          <a:lstStyle/>
          <a:p>
            <a:r>
              <a:rPr lang="en-US" dirty="0"/>
              <a:t>7. Take a Break </a:t>
            </a:r>
          </a:p>
        </p:txBody>
      </p:sp>
      <p:sp>
        <p:nvSpPr>
          <p:cNvPr id="3" name="Content Placeholder 2"/>
          <p:cNvSpPr>
            <a:spLocks noGrp="1"/>
          </p:cNvSpPr>
          <p:nvPr>
            <p:ph idx="1"/>
          </p:nvPr>
        </p:nvSpPr>
        <p:spPr>
          <a:xfrm>
            <a:off x="390957" y="874870"/>
            <a:ext cx="7918853" cy="4016131"/>
          </a:xfrm>
        </p:spPr>
        <p:txBody>
          <a:bodyPr>
            <a:normAutofit lnSpcReduction="10000"/>
          </a:bodyPr>
          <a:lstStyle/>
          <a:p>
            <a:pPr>
              <a:buClr>
                <a:schemeClr val="accent2"/>
              </a:buClr>
              <a:buFont typeface="Wingdings" panose="05000000000000000000" pitchFamily="2" charset="2"/>
              <a:buChar char="§"/>
            </a:pPr>
            <a:r>
              <a:rPr lang="en-US" sz="2400" b="0" dirty="0"/>
              <a:t>Take short regular breaks throughout the day;</a:t>
            </a:r>
          </a:p>
          <a:p>
            <a:pPr lvl="2">
              <a:buFont typeface="Wingdings" panose="05000000000000000000" pitchFamily="2" charset="2"/>
              <a:buChar char="Ø"/>
            </a:pPr>
            <a:r>
              <a:rPr lang="en-US" sz="2400" dirty="0"/>
              <a:t>54321 exercise is good to help you take a quick 5 minutes out and re-focus </a:t>
            </a:r>
          </a:p>
          <a:p>
            <a:pPr>
              <a:buClr>
                <a:schemeClr val="accent2"/>
              </a:buClr>
              <a:buFont typeface="Wingdings" panose="05000000000000000000" pitchFamily="2" charset="2"/>
              <a:buChar char="§"/>
            </a:pPr>
            <a:r>
              <a:rPr lang="en-US" sz="2400" b="0" dirty="0"/>
              <a:t>Studying and/or working doesn’t mean you have to give up all the things you love. You can still play sports and enjoy hobbies- we just need to manage our time more effectively.</a:t>
            </a:r>
          </a:p>
          <a:p>
            <a:pPr>
              <a:buClr>
                <a:schemeClr val="accent2"/>
              </a:buClr>
              <a:buFont typeface="Wingdings" panose="05000000000000000000" pitchFamily="2" charset="2"/>
              <a:buChar char="§"/>
            </a:pPr>
            <a:r>
              <a:rPr lang="en-US" sz="2400" b="0" dirty="0"/>
              <a:t>If you are stressed and over-whelmed the best thing you can do is to take a break-go for walk, talk to someone, close your eyes for a few minutes, whatever works for you. </a:t>
            </a:r>
          </a:p>
          <a:p>
            <a:endParaRPr lang="en-US" dirty="0"/>
          </a:p>
        </p:txBody>
      </p:sp>
      <p:pic>
        <p:nvPicPr>
          <p:cNvPr id="1026" name="Picture 2" descr="Image result for cup of te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0716" y="5126110"/>
            <a:ext cx="2790677" cy="1569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6485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bwMode="auto"/>
        <p:txBody>
          <a:bodyPr wrap="square" numCol="1" anchorCtr="0" compatLnSpc="1">
            <a:prstTxWarp prst="textNoShape">
              <a:avLst/>
            </a:prstTxWarp>
          </a:bodyPr>
          <a:lstStyle/>
          <a:p>
            <a:pPr algn="ctr" eaLnBrk="1" hangingPunct="1"/>
            <a:r>
              <a:rPr lang="en-GB" sz="2400" b="1" cap="none" dirty="0">
                <a:latin typeface="Arial" charset="0"/>
              </a:rPr>
              <a:t>Aim of this session</a:t>
            </a:r>
            <a:endParaRPr lang="en-US" sz="2400" b="1" cap="none" dirty="0">
              <a:latin typeface="Arial" charset="0"/>
            </a:endParaRPr>
          </a:p>
        </p:txBody>
      </p:sp>
      <p:sp>
        <p:nvSpPr>
          <p:cNvPr id="27650" name="Rectangle 3"/>
          <p:cNvSpPr>
            <a:spLocks noGrp="1"/>
          </p:cNvSpPr>
          <p:nvPr>
            <p:ph type="body" idx="1"/>
          </p:nvPr>
        </p:nvSpPr>
        <p:spPr>
          <a:xfrm>
            <a:off x="822324" y="1277938"/>
            <a:ext cx="7521575" cy="3579812"/>
          </a:xfrm>
        </p:spPr>
        <p:txBody>
          <a:bodyPr/>
          <a:lstStyle/>
          <a:p>
            <a:pPr marL="0" indent="0" eaLnBrk="1" hangingPunct="1">
              <a:lnSpc>
                <a:spcPct val="90000"/>
              </a:lnSpc>
            </a:pPr>
            <a:r>
              <a:rPr lang="en-GB" sz="2800" b="0" dirty="0"/>
              <a:t>Use Time Management strategies to help you:</a:t>
            </a:r>
          </a:p>
          <a:p>
            <a:pPr marL="457200" indent="-457200" eaLnBrk="1" hangingPunct="1">
              <a:lnSpc>
                <a:spcPct val="90000"/>
              </a:lnSpc>
              <a:buFont typeface="Arial" panose="020B0604020202020204" pitchFamily="34" charset="0"/>
              <a:buChar char="•"/>
            </a:pPr>
            <a:r>
              <a:rPr lang="en-GB" sz="2800" b="0" dirty="0"/>
              <a:t>Minimize stress</a:t>
            </a:r>
          </a:p>
          <a:p>
            <a:pPr marL="457200" indent="-457200" eaLnBrk="1" hangingPunct="1">
              <a:lnSpc>
                <a:spcPct val="90000"/>
              </a:lnSpc>
              <a:buFont typeface="Arial" panose="020B0604020202020204" pitchFamily="34" charset="0"/>
              <a:buChar char="•"/>
            </a:pPr>
            <a:r>
              <a:rPr lang="en-GB" sz="2800" b="0" dirty="0"/>
              <a:t>Make deadlines</a:t>
            </a:r>
          </a:p>
          <a:p>
            <a:pPr marL="457200" indent="-457200" eaLnBrk="1" hangingPunct="1">
              <a:lnSpc>
                <a:spcPct val="90000"/>
              </a:lnSpc>
              <a:buFont typeface="Arial" panose="020B0604020202020204" pitchFamily="34" charset="0"/>
              <a:buChar char="•"/>
            </a:pPr>
            <a:r>
              <a:rPr lang="en-GB" sz="2800" b="0" dirty="0"/>
              <a:t>Achieve your goals</a:t>
            </a:r>
          </a:p>
          <a:p>
            <a:pPr marL="457200" indent="-457200" eaLnBrk="1" hangingPunct="1">
              <a:lnSpc>
                <a:spcPct val="90000"/>
              </a:lnSpc>
              <a:buFont typeface="Arial" panose="020B0604020202020204" pitchFamily="34" charset="0"/>
              <a:buChar char="•"/>
            </a:pPr>
            <a:r>
              <a:rPr lang="en-GB" sz="2800" b="0" dirty="0"/>
              <a:t>Maintain quality in your work</a:t>
            </a:r>
          </a:p>
          <a:p>
            <a:pPr marL="457200" indent="-457200" eaLnBrk="1" hangingPunct="1">
              <a:lnSpc>
                <a:spcPct val="90000"/>
              </a:lnSpc>
              <a:buFont typeface="Arial" panose="020B0604020202020204" pitchFamily="34" charset="0"/>
              <a:buChar char="•"/>
            </a:pPr>
            <a:r>
              <a:rPr lang="en-GB" sz="2800" b="0" dirty="0"/>
              <a:t>Balance time between work, college, and personal life</a:t>
            </a:r>
          </a:p>
          <a:p>
            <a:pPr eaLnBrk="1" hangingPunct="1">
              <a:lnSpc>
                <a:spcPct val="90000"/>
              </a:lnSpc>
            </a:pPr>
            <a:endParaRPr lang="en-GB" sz="1400" dirty="0"/>
          </a:p>
          <a:p>
            <a:pPr eaLnBrk="1" hangingPunct="1">
              <a:lnSpc>
                <a:spcPct val="90000"/>
              </a:lnSpc>
            </a:pPr>
            <a:endParaRPr lang="en-US" sz="1400" dirty="0"/>
          </a:p>
        </p:txBody>
      </p:sp>
      <p:pic>
        <p:nvPicPr>
          <p:cNvPr id="27651" name="Picture 4" descr="RcG6g5jpi"/>
          <p:cNvPicPr>
            <a:picLocks noChangeAspect="1" noChangeArrowheads="1"/>
          </p:cNvPicPr>
          <p:nvPr/>
        </p:nvPicPr>
        <p:blipFill>
          <a:blip r:embed="rId3"/>
          <a:srcRect/>
          <a:stretch>
            <a:fillRect/>
          </a:stretch>
        </p:blipFill>
        <p:spPr bwMode="auto">
          <a:xfrm>
            <a:off x="6797688" y="4555958"/>
            <a:ext cx="2346311" cy="2302041"/>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bwMode="auto"/>
        <p:txBody>
          <a:bodyPr wrap="square" numCol="1" anchorCtr="0" compatLnSpc="1">
            <a:prstTxWarp prst="textNoShape">
              <a:avLst/>
            </a:prstTxWarp>
          </a:bodyPr>
          <a:lstStyle/>
          <a:p>
            <a:pPr algn="ctr" eaLnBrk="1" hangingPunct="1"/>
            <a:r>
              <a:rPr lang="en-GB" cap="none" dirty="0"/>
              <a:t>Breaks help keep you Motivated</a:t>
            </a:r>
            <a:endParaRPr lang="en-US" cap="none" dirty="0"/>
          </a:p>
        </p:txBody>
      </p:sp>
      <p:sp>
        <p:nvSpPr>
          <p:cNvPr id="45058" name="Rectangle 3"/>
          <p:cNvSpPr>
            <a:spLocks noGrp="1"/>
          </p:cNvSpPr>
          <p:nvPr>
            <p:ph type="body" idx="1"/>
          </p:nvPr>
        </p:nvSpPr>
        <p:spPr>
          <a:xfrm>
            <a:off x="228600" y="1100138"/>
            <a:ext cx="4584700" cy="3579812"/>
          </a:xfrm>
        </p:spPr>
        <p:txBody>
          <a:bodyPr/>
          <a:lstStyle/>
          <a:p>
            <a:pPr eaLnBrk="1" hangingPunct="1">
              <a:lnSpc>
                <a:spcPct val="90000"/>
              </a:lnSpc>
              <a:buClr>
                <a:schemeClr val="accent2"/>
              </a:buClr>
              <a:buFont typeface="Wingdings" panose="05000000000000000000" pitchFamily="2" charset="2"/>
              <a:buChar char="§"/>
            </a:pPr>
            <a:r>
              <a:rPr lang="en-GB" sz="2000" dirty="0">
                <a:solidFill>
                  <a:schemeClr val="accent2"/>
                </a:solidFill>
              </a:rPr>
              <a:t>Pomodoro Principle</a:t>
            </a:r>
          </a:p>
          <a:p>
            <a:pPr eaLnBrk="1" hangingPunct="1">
              <a:lnSpc>
                <a:spcPct val="90000"/>
              </a:lnSpc>
              <a:buClr>
                <a:schemeClr val="accent2"/>
              </a:buClr>
              <a:buFont typeface="Wingdings" panose="05000000000000000000" pitchFamily="2" charset="2"/>
              <a:buChar char="§"/>
            </a:pPr>
            <a:endParaRPr lang="en-GB" sz="2000" dirty="0"/>
          </a:p>
          <a:p>
            <a:pPr eaLnBrk="1" hangingPunct="1">
              <a:lnSpc>
                <a:spcPct val="90000"/>
              </a:lnSpc>
              <a:buClr>
                <a:schemeClr val="accent2"/>
              </a:buClr>
              <a:buFont typeface="Wingdings" panose="05000000000000000000" pitchFamily="2" charset="2"/>
              <a:buChar char="§"/>
            </a:pPr>
            <a:r>
              <a:rPr lang="en-GB" sz="2000" b="0" dirty="0"/>
              <a:t>25 mins work, 5 mins break</a:t>
            </a:r>
          </a:p>
          <a:p>
            <a:pPr eaLnBrk="1" hangingPunct="1">
              <a:lnSpc>
                <a:spcPct val="90000"/>
              </a:lnSpc>
              <a:buClr>
                <a:schemeClr val="accent2"/>
              </a:buClr>
              <a:buFont typeface="Wingdings" panose="05000000000000000000" pitchFamily="2" charset="2"/>
              <a:buChar char="§"/>
            </a:pPr>
            <a:endParaRPr lang="en-GB" sz="2000" b="0" dirty="0"/>
          </a:p>
          <a:p>
            <a:pPr eaLnBrk="1" hangingPunct="1">
              <a:lnSpc>
                <a:spcPct val="90000"/>
              </a:lnSpc>
              <a:buClr>
                <a:schemeClr val="accent2"/>
              </a:buClr>
              <a:buFont typeface="Wingdings" panose="05000000000000000000" pitchFamily="2" charset="2"/>
              <a:buChar char="§"/>
            </a:pPr>
            <a:r>
              <a:rPr lang="en-GB" sz="2000" b="0" dirty="0"/>
              <a:t>After doing this three times, give yourself a 15-20 min break</a:t>
            </a:r>
          </a:p>
          <a:p>
            <a:pPr eaLnBrk="1" hangingPunct="1">
              <a:lnSpc>
                <a:spcPct val="90000"/>
              </a:lnSpc>
              <a:buClr>
                <a:schemeClr val="accent2"/>
              </a:buClr>
              <a:buFont typeface="Wingdings" panose="05000000000000000000" pitchFamily="2" charset="2"/>
              <a:buChar char="§"/>
            </a:pPr>
            <a:endParaRPr lang="en-GB" sz="2000" b="0" dirty="0"/>
          </a:p>
          <a:p>
            <a:pPr eaLnBrk="1" hangingPunct="1">
              <a:lnSpc>
                <a:spcPct val="90000"/>
              </a:lnSpc>
              <a:buClr>
                <a:schemeClr val="accent2"/>
              </a:buClr>
              <a:buFont typeface="Wingdings" panose="05000000000000000000" pitchFamily="2" charset="2"/>
              <a:buChar char="§"/>
            </a:pPr>
            <a:r>
              <a:rPr lang="en-GB" sz="2000" b="0" dirty="0"/>
              <a:t>Get up, stretch, do something to get your blood flowing, give your eyes a break</a:t>
            </a:r>
          </a:p>
          <a:p>
            <a:pPr eaLnBrk="1" hangingPunct="1">
              <a:lnSpc>
                <a:spcPct val="90000"/>
              </a:lnSpc>
            </a:pPr>
            <a:endParaRPr lang="en-US" sz="2000" dirty="0">
              <a:latin typeface="Arial" charset="0"/>
            </a:endParaRPr>
          </a:p>
        </p:txBody>
      </p:sp>
      <p:pic>
        <p:nvPicPr>
          <p:cNvPr id="45059" name="Picture 4"/>
          <p:cNvPicPr>
            <a:picLocks noChangeAspect="1" noChangeArrowheads="1"/>
          </p:cNvPicPr>
          <p:nvPr/>
        </p:nvPicPr>
        <p:blipFill>
          <a:blip r:embed="rId3"/>
          <a:srcRect/>
          <a:stretch>
            <a:fillRect/>
          </a:stretch>
        </p:blipFill>
        <p:spPr bwMode="auto">
          <a:xfrm>
            <a:off x="4813300" y="1100138"/>
            <a:ext cx="3968750" cy="3363912"/>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324" y="90487"/>
            <a:ext cx="7521575" cy="549275"/>
          </a:xfrm>
        </p:spPr>
        <p:txBody>
          <a:bodyPr/>
          <a:lstStyle/>
          <a:p>
            <a:r>
              <a:rPr lang="en-US" dirty="0"/>
              <a:t>8. Use Incentives</a:t>
            </a:r>
          </a:p>
        </p:txBody>
      </p:sp>
      <p:sp>
        <p:nvSpPr>
          <p:cNvPr id="3" name="Content Placeholder 2"/>
          <p:cNvSpPr>
            <a:spLocks noGrp="1"/>
          </p:cNvSpPr>
          <p:nvPr>
            <p:ph idx="1"/>
          </p:nvPr>
        </p:nvSpPr>
        <p:spPr>
          <a:xfrm>
            <a:off x="513347" y="827422"/>
            <a:ext cx="8085221" cy="4113546"/>
          </a:xfrm>
        </p:spPr>
        <p:txBody>
          <a:bodyPr>
            <a:noAutofit/>
          </a:bodyPr>
          <a:lstStyle/>
          <a:p>
            <a:pPr>
              <a:buClr>
                <a:schemeClr val="accent2"/>
              </a:buClr>
              <a:buFont typeface="Wingdings" panose="05000000000000000000" pitchFamily="2" charset="2"/>
              <a:buChar char="§"/>
            </a:pPr>
            <a:r>
              <a:rPr lang="en-US" sz="2400" b="0" dirty="0">
                <a:solidFill>
                  <a:schemeClr val="tx1">
                    <a:lumMod val="75000"/>
                    <a:lumOff val="25000"/>
                  </a:schemeClr>
                </a:solidFill>
              </a:rPr>
              <a:t>We all need to be </a:t>
            </a:r>
            <a:r>
              <a:rPr lang="en-US" sz="2400" dirty="0">
                <a:solidFill>
                  <a:schemeClr val="tx1">
                    <a:lumMod val="75000"/>
                    <a:lumOff val="25000"/>
                  </a:schemeClr>
                </a:solidFill>
              </a:rPr>
              <a:t>rewarded</a:t>
            </a:r>
            <a:r>
              <a:rPr lang="en-US" sz="2400" b="0" dirty="0">
                <a:solidFill>
                  <a:schemeClr val="tx1">
                    <a:lumMod val="75000"/>
                    <a:lumOff val="25000"/>
                  </a:schemeClr>
                </a:solidFill>
              </a:rPr>
              <a:t>!!</a:t>
            </a:r>
          </a:p>
          <a:p>
            <a:pPr>
              <a:buClr>
                <a:schemeClr val="accent2"/>
              </a:buClr>
              <a:buFont typeface="Wingdings" panose="05000000000000000000" pitchFamily="2" charset="2"/>
              <a:buChar char="§"/>
            </a:pPr>
            <a:r>
              <a:rPr lang="en-US" sz="2400" b="0" dirty="0">
                <a:solidFill>
                  <a:schemeClr val="tx1">
                    <a:lumMod val="75000"/>
                    <a:lumOff val="25000"/>
                  </a:schemeClr>
                </a:solidFill>
              </a:rPr>
              <a:t>Long-term goals can be difficult to work towards as they feel so far away.</a:t>
            </a:r>
          </a:p>
          <a:p>
            <a:pPr>
              <a:buClr>
                <a:schemeClr val="accent2"/>
              </a:buClr>
              <a:buFont typeface="Wingdings" panose="05000000000000000000" pitchFamily="2" charset="2"/>
              <a:buChar char="§"/>
            </a:pPr>
            <a:r>
              <a:rPr lang="en-US" sz="2400" b="0" dirty="0">
                <a:solidFill>
                  <a:schemeClr val="tx1">
                    <a:lumMod val="75000"/>
                    <a:lumOff val="25000"/>
                  </a:schemeClr>
                </a:solidFill>
              </a:rPr>
              <a:t>It’s important to find </a:t>
            </a:r>
            <a:r>
              <a:rPr lang="en-US" sz="2400" i="1" dirty="0">
                <a:solidFill>
                  <a:schemeClr val="tx1">
                    <a:lumMod val="75000"/>
                    <a:lumOff val="25000"/>
                  </a:schemeClr>
                </a:solidFill>
              </a:rPr>
              <a:t>what motivates you </a:t>
            </a:r>
            <a:r>
              <a:rPr lang="en-US" sz="2400" b="0" dirty="0">
                <a:solidFill>
                  <a:schemeClr val="tx1">
                    <a:lumMod val="75000"/>
                    <a:lumOff val="25000"/>
                  </a:schemeClr>
                </a:solidFill>
              </a:rPr>
              <a:t>to get things done in advance rather than leaving things to the last minute.</a:t>
            </a:r>
          </a:p>
          <a:p>
            <a:pPr>
              <a:buClr>
                <a:schemeClr val="accent2"/>
              </a:buClr>
              <a:buFont typeface="Wingdings" panose="05000000000000000000" pitchFamily="2" charset="2"/>
              <a:buChar char="§"/>
            </a:pPr>
            <a:r>
              <a:rPr lang="en-US" sz="2400" b="0" dirty="0">
                <a:solidFill>
                  <a:schemeClr val="tx1">
                    <a:lumMod val="75000"/>
                    <a:lumOff val="25000"/>
                  </a:schemeClr>
                </a:solidFill>
              </a:rPr>
              <a:t>Give yourself </a:t>
            </a:r>
            <a:r>
              <a:rPr lang="en-US" sz="2400" i="1" dirty="0">
                <a:solidFill>
                  <a:schemeClr val="tx1">
                    <a:lumMod val="75000"/>
                    <a:lumOff val="25000"/>
                  </a:schemeClr>
                </a:solidFill>
              </a:rPr>
              <a:t>an incentive </a:t>
            </a:r>
            <a:r>
              <a:rPr lang="en-US" sz="2400" b="0" dirty="0">
                <a:solidFill>
                  <a:schemeClr val="tx1">
                    <a:lumMod val="75000"/>
                    <a:lumOff val="25000"/>
                  </a:schemeClr>
                </a:solidFill>
              </a:rPr>
              <a:t>for reaching a goal e.g. if I get my assignment finished before I leave college today, when I go home I can binge watch Netflix all evening.</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1366" y="5200259"/>
            <a:ext cx="2032763" cy="140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7886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 Get the Hard Stuff done first </a:t>
            </a:r>
          </a:p>
        </p:txBody>
      </p:sp>
      <p:sp>
        <p:nvSpPr>
          <p:cNvPr id="3" name="Content Placeholder 2"/>
          <p:cNvSpPr>
            <a:spLocks noGrp="1"/>
          </p:cNvSpPr>
          <p:nvPr>
            <p:ph idx="1"/>
          </p:nvPr>
        </p:nvSpPr>
        <p:spPr>
          <a:xfrm>
            <a:off x="385011" y="1100138"/>
            <a:ext cx="8229600" cy="3579812"/>
          </a:xfrm>
        </p:spPr>
        <p:txBody>
          <a:bodyPr>
            <a:normAutofit/>
          </a:bodyPr>
          <a:lstStyle/>
          <a:p>
            <a:pPr>
              <a:buClr>
                <a:schemeClr val="accent2"/>
              </a:buClr>
              <a:buFont typeface="Wingdings" panose="05000000000000000000" pitchFamily="2" charset="2"/>
              <a:buChar char="§"/>
            </a:pPr>
            <a:r>
              <a:rPr lang="en-US" sz="2400" b="0" dirty="0"/>
              <a:t>It is very tempting to start the easier jobs and get distracted by easier jobs that are not as important.</a:t>
            </a:r>
          </a:p>
          <a:p>
            <a:pPr>
              <a:buClr>
                <a:schemeClr val="accent2"/>
              </a:buClr>
              <a:buFont typeface="Wingdings" panose="05000000000000000000" pitchFamily="2" charset="2"/>
              <a:buChar char="§"/>
            </a:pPr>
            <a:r>
              <a:rPr lang="en-US" sz="2400" b="0" dirty="0"/>
              <a:t>Instead, identify the most challenging aspects of your assignments and start with them.</a:t>
            </a:r>
          </a:p>
          <a:p>
            <a:pPr>
              <a:buClr>
                <a:schemeClr val="accent2"/>
              </a:buClr>
              <a:buFont typeface="Wingdings" panose="05000000000000000000" pitchFamily="2" charset="2"/>
              <a:buChar char="§"/>
            </a:pPr>
            <a:r>
              <a:rPr lang="en-IE" sz="2400" b="0" dirty="0"/>
              <a:t>The longer you put it off, the more formidable it will seem. </a:t>
            </a:r>
            <a:endParaRPr lang="en-US" sz="2400" b="0" dirty="0"/>
          </a:p>
          <a:p>
            <a:pPr>
              <a:buClr>
                <a:schemeClr val="accent2"/>
              </a:buClr>
              <a:buFont typeface="Wingdings" panose="05000000000000000000" pitchFamily="2" charset="2"/>
              <a:buChar char="§"/>
            </a:pPr>
            <a:r>
              <a:rPr lang="en-IE" sz="2400" b="0" dirty="0"/>
              <a:t>This way everything after it seems easier and takes a shorter amount of time.</a:t>
            </a:r>
            <a:endParaRPr lang="en-US" sz="2400" b="0" dirty="0"/>
          </a:p>
        </p:txBody>
      </p:sp>
      <p:pic>
        <p:nvPicPr>
          <p:cNvPr id="7170" name="Picture 2" descr="Image result for working ha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3976" y="4400034"/>
            <a:ext cx="3309520" cy="2457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18822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Tell Someone about your Goal</a:t>
            </a:r>
          </a:p>
        </p:txBody>
      </p:sp>
      <p:sp>
        <p:nvSpPr>
          <p:cNvPr id="3" name="Content Placeholder 2"/>
          <p:cNvSpPr>
            <a:spLocks noGrp="1"/>
          </p:cNvSpPr>
          <p:nvPr>
            <p:ph idx="1"/>
          </p:nvPr>
        </p:nvSpPr>
        <p:spPr>
          <a:xfrm>
            <a:off x="481263" y="1100138"/>
            <a:ext cx="8293769" cy="3579812"/>
          </a:xfrm>
        </p:spPr>
        <p:txBody>
          <a:bodyPr>
            <a:noAutofit/>
          </a:bodyPr>
          <a:lstStyle/>
          <a:p>
            <a:pPr>
              <a:buClr>
                <a:schemeClr val="accent2"/>
              </a:buClr>
              <a:buFont typeface="Wingdings" panose="05000000000000000000" pitchFamily="2" charset="2"/>
              <a:buChar char="§"/>
            </a:pPr>
            <a:r>
              <a:rPr lang="en-US" sz="2400" b="0" dirty="0"/>
              <a:t>Seek the help of others to keep you </a:t>
            </a:r>
            <a:r>
              <a:rPr lang="en-US" sz="2400" b="0" dirty="0">
                <a:solidFill>
                  <a:srgbClr val="FF0000"/>
                </a:solidFill>
              </a:rPr>
              <a:t>accountable!</a:t>
            </a:r>
          </a:p>
          <a:p>
            <a:pPr>
              <a:buClr>
                <a:schemeClr val="accent2"/>
              </a:buClr>
              <a:buFont typeface="Wingdings" panose="05000000000000000000" pitchFamily="2" charset="2"/>
              <a:buChar char="§"/>
            </a:pPr>
            <a:r>
              <a:rPr lang="en-US" sz="2400" b="0" dirty="0"/>
              <a:t>Tell a friend, partner or family about your plan and update them on your progress.</a:t>
            </a:r>
          </a:p>
          <a:p>
            <a:pPr>
              <a:buClr>
                <a:schemeClr val="accent2"/>
              </a:buClr>
              <a:buFont typeface="Wingdings" panose="05000000000000000000" pitchFamily="2" charset="2"/>
              <a:buChar char="§"/>
            </a:pPr>
            <a:r>
              <a:rPr lang="en-IE" sz="2400" b="0" dirty="0"/>
              <a:t>As an added bonus, you also have someone to celebrate your victories with, no matter how small!</a:t>
            </a:r>
          </a:p>
          <a:p>
            <a:pPr>
              <a:buClr>
                <a:schemeClr val="accent2"/>
              </a:buClr>
              <a:buFont typeface="Wingdings" panose="05000000000000000000" pitchFamily="2" charset="2"/>
              <a:buChar char="§"/>
            </a:pPr>
            <a:r>
              <a:rPr lang="en-IE" sz="2400" b="0" dirty="0"/>
              <a:t>Use each other as supports- link it with classmates to hold each other accountable.</a:t>
            </a:r>
            <a:endParaRPr lang="en-US" sz="2400" b="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5916" y="5005136"/>
            <a:ext cx="2999873" cy="1852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1473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Content Placeholder 2"/>
          <p:cNvSpPr>
            <a:spLocks noGrp="1"/>
          </p:cNvSpPr>
          <p:nvPr>
            <p:ph idx="1"/>
          </p:nvPr>
        </p:nvSpPr>
        <p:spPr>
          <a:xfrm>
            <a:off x="276895" y="725805"/>
            <a:ext cx="8642516" cy="4808721"/>
          </a:xfrm>
          <a:solidFill>
            <a:schemeClr val="bg1"/>
          </a:solidFill>
        </p:spPr>
        <p:txBody>
          <a:bodyPr/>
          <a:lstStyle/>
          <a:p>
            <a:pPr marL="0" indent="0" eaLnBrk="1" hangingPunct="1">
              <a:lnSpc>
                <a:spcPct val="80000"/>
              </a:lnSpc>
            </a:pPr>
            <a:endParaRPr lang="en-US" sz="1800" dirty="0"/>
          </a:p>
          <a:p>
            <a:pPr eaLnBrk="1" hangingPunct="1">
              <a:lnSpc>
                <a:spcPct val="80000"/>
              </a:lnSpc>
              <a:buFont typeface="Arial" panose="020B0604020202020204" pitchFamily="34" charset="0"/>
              <a:buChar char="•"/>
            </a:pPr>
            <a:r>
              <a:rPr lang="en-US" sz="2400" b="0" dirty="0"/>
              <a:t>Make a commitment – make deadlines and stick to them</a:t>
            </a:r>
          </a:p>
          <a:p>
            <a:pPr eaLnBrk="1" hangingPunct="1">
              <a:lnSpc>
                <a:spcPct val="80000"/>
              </a:lnSpc>
              <a:buFont typeface="Arial" panose="020B0604020202020204" pitchFamily="34" charset="0"/>
              <a:buChar char="•"/>
            </a:pPr>
            <a:r>
              <a:rPr lang="en-US" sz="2400" b="0" dirty="0"/>
              <a:t>Don’t overthink it-get started (try start with the hard stuff!)</a:t>
            </a:r>
          </a:p>
          <a:p>
            <a:pPr eaLnBrk="1" hangingPunct="1">
              <a:lnSpc>
                <a:spcPct val="80000"/>
              </a:lnSpc>
              <a:buFont typeface="Arial" panose="020B0604020202020204" pitchFamily="34" charset="0"/>
              <a:buChar char="•"/>
            </a:pPr>
            <a:r>
              <a:rPr lang="en-US" sz="2400" b="0" dirty="0"/>
              <a:t>Get active in the study process – e.g. join a study group </a:t>
            </a:r>
          </a:p>
          <a:p>
            <a:pPr eaLnBrk="1" hangingPunct="1">
              <a:lnSpc>
                <a:spcPct val="80000"/>
              </a:lnSpc>
              <a:buFont typeface="Arial" panose="020B0604020202020204" pitchFamily="34" charset="0"/>
              <a:buChar char="•"/>
            </a:pPr>
            <a:r>
              <a:rPr lang="en-US" sz="2400" b="0" dirty="0"/>
              <a:t>Action builds momentum – doing anything is much better than nothing.</a:t>
            </a:r>
          </a:p>
          <a:p>
            <a:pPr eaLnBrk="1" hangingPunct="1">
              <a:lnSpc>
                <a:spcPct val="80000"/>
              </a:lnSpc>
              <a:buFont typeface="Arial" panose="020B0604020202020204" pitchFamily="34" charset="0"/>
              <a:buChar char="•"/>
            </a:pPr>
            <a:r>
              <a:rPr lang="en-US" sz="2400" b="0" dirty="0"/>
              <a:t>Be realistic in what you set out to achieve.</a:t>
            </a:r>
          </a:p>
          <a:p>
            <a:pPr eaLnBrk="1" hangingPunct="1">
              <a:lnSpc>
                <a:spcPct val="80000"/>
              </a:lnSpc>
              <a:buFont typeface="Arial" panose="020B0604020202020204" pitchFamily="34" charset="0"/>
              <a:buChar char="•"/>
            </a:pPr>
            <a:r>
              <a:rPr lang="en-US" sz="2400" b="0" dirty="0"/>
              <a:t>Make use of any spare time – on the bus, waiting for an appointment.  </a:t>
            </a:r>
          </a:p>
          <a:p>
            <a:pPr eaLnBrk="1" hangingPunct="1">
              <a:lnSpc>
                <a:spcPct val="80000"/>
              </a:lnSpc>
              <a:buFont typeface="Arial" panose="020B0604020202020204" pitchFamily="34" charset="0"/>
              <a:buChar char="•"/>
            </a:pPr>
            <a:r>
              <a:rPr lang="en-US" sz="2400" b="0" dirty="0"/>
              <a:t>Use positive thoughts and challenge negative thoughts </a:t>
            </a:r>
          </a:p>
          <a:p>
            <a:pPr eaLnBrk="1" hangingPunct="1">
              <a:lnSpc>
                <a:spcPct val="80000"/>
              </a:lnSpc>
              <a:buFont typeface="Arial" panose="020B0604020202020204" pitchFamily="34" charset="0"/>
              <a:buChar char="•"/>
            </a:pPr>
            <a:r>
              <a:rPr lang="en-US" sz="2400" b="0" dirty="0"/>
              <a:t>Look after yourself – mind and body. Take regular breaks.</a:t>
            </a:r>
          </a:p>
          <a:p>
            <a:pPr eaLnBrk="1" hangingPunct="1">
              <a:lnSpc>
                <a:spcPct val="80000"/>
              </a:lnSpc>
              <a:buFont typeface="Arial" panose="020B0604020202020204" pitchFamily="34" charset="0"/>
              <a:buChar char="•"/>
            </a:pPr>
            <a:r>
              <a:rPr lang="en-US" sz="2400" b="0" dirty="0"/>
              <a:t>Reward yourself regularly – do something you enjoy.  </a:t>
            </a:r>
          </a:p>
          <a:p>
            <a:pPr eaLnBrk="1" hangingPunct="1">
              <a:lnSpc>
                <a:spcPct val="80000"/>
              </a:lnSpc>
            </a:pPr>
            <a:endParaRPr lang="en-US" sz="2800" dirty="0">
              <a:latin typeface="Arial" charset="0"/>
            </a:endParaRPr>
          </a:p>
          <a:p>
            <a:pPr eaLnBrk="1" hangingPunct="1">
              <a:lnSpc>
                <a:spcPct val="80000"/>
              </a:lnSpc>
            </a:pPr>
            <a:endParaRPr lang="en-US" sz="2800" dirty="0"/>
          </a:p>
        </p:txBody>
      </p:sp>
      <p:sp>
        <p:nvSpPr>
          <p:cNvPr id="3" name="Title 1"/>
          <p:cNvSpPr>
            <a:spLocks noGrp="1"/>
          </p:cNvSpPr>
          <p:nvPr>
            <p:ph type="title"/>
          </p:nvPr>
        </p:nvSpPr>
        <p:spPr>
          <a:xfrm>
            <a:off x="276894" y="90487"/>
            <a:ext cx="7521575" cy="549275"/>
          </a:xfrm>
        </p:spPr>
        <p:txBody>
          <a:bodyPr/>
          <a:lstStyle/>
          <a:p>
            <a:r>
              <a:rPr lang="en-US" dirty="0"/>
              <a:t>Conclusions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8129" name="Content Placeholder 3"/>
          <p:cNvPicPr>
            <a:picLocks noGrp="1" noChangeAspect="1"/>
          </p:cNvPicPr>
          <p:nvPr>
            <p:ph idx="1"/>
          </p:nvPr>
        </p:nvPicPr>
        <p:blipFill>
          <a:blip r:embed="rId2"/>
          <a:srcRect l="-84808" r="-84808"/>
          <a:stretch>
            <a:fillRect/>
          </a:stretch>
        </p:blipFill>
        <p:spPr>
          <a:xfrm>
            <a:off x="-2184401" y="875030"/>
            <a:ext cx="9385651" cy="4479290"/>
          </a:xfrm>
        </p:spPr>
      </p:pic>
      <p:pic>
        <p:nvPicPr>
          <p:cNvPr id="48130" name="Picture 4" descr="c91f748a013f8b2d2312f0d6328a046a"/>
          <p:cNvPicPr>
            <a:picLocks noChangeAspect="1" noChangeArrowheads="1"/>
          </p:cNvPicPr>
          <p:nvPr/>
        </p:nvPicPr>
        <p:blipFill>
          <a:blip r:embed="rId3"/>
          <a:srcRect/>
          <a:stretch>
            <a:fillRect/>
          </a:stretch>
        </p:blipFill>
        <p:spPr bwMode="auto">
          <a:xfrm>
            <a:off x="4724400" y="1538307"/>
            <a:ext cx="4245134" cy="3155613"/>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bwMode="auto"/>
        <p:txBody>
          <a:bodyPr wrap="square" numCol="1" anchorCtr="0" compatLnSpc="1">
            <a:prstTxWarp prst="textNoShape">
              <a:avLst/>
            </a:prstTxWarp>
          </a:bodyPr>
          <a:lstStyle/>
          <a:p>
            <a:pPr algn="ctr" eaLnBrk="1" hangingPunct="1"/>
            <a:r>
              <a:rPr lang="en-GB" b="1" cap="none"/>
              <a:t>Getting Started</a:t>
            </a:r>
            <a:r>
              <a:rPr lang="en-GB" cap="none"/>
              <a:t> </a:t>
            </a:r>
            <a:endParaRPr lang="en-US" cap="none"/>
          </a:p>
        </p:txBody>
      </p:sp>
      <p:sp>
        <p:nvSpPr>
          <p:cNvPr id="31746" name="Rectangle 3"/>
          <p:cNvSpPr>
            <a:spLocks noGrp="1"/>
          </p:cNvSpPr>
          <p:nvPr>
            <p:ph type="body" idx="1"/>
          </p:nvPr>
        </p:nvSpPr>
        <p:spPr/>
        <p:txBody>
          <a:bodyPr/>
          <a:lstStyle/>
          <a:p>
            <a:pPr marL="457200" indent="-457200" eaLnBrk="1" hangingPunct="1">
              <a:spcBef>
                <a:spcPct val="20000"/>
              </a:spcBef>
              <a:buClr>
                <a:schemeClr val="accent2"/>
              </a:buClr>
              <a:buFont typeface="Wingdings" panose="05000000000000000000" pitchFamily="2" charset="2"/>
              <a:buChar char="§"/>
            </a:pPr>
            <a:r>
              <a:rPr lang="en-GB" sz="3200" dirty="0">
                <a:solidFill>
                  <a:srgbClr val="000000"/>
                </a:solidFill>
                <a:cs typeface="Arial" charset="0"/>
              </a:rPr>
              <a:t>Obstacles</a:t>
            </a:r>
          </a:p>
          <a:p>
            <a:pPr lvl="2" eaLnBrk="1" hangingPunct="1">
              <a:spcBef>
                <a:spcPct val="20000"/>
              </a:spcBef>
              <a:buFont typeface="Wingdings" panose="05000000000000000000" pitchFamily="2" charset="2"/>
              <a:buChar char="Ø"/>
            </a:pPr>
            <a:r>
              <a:rPr lang="en-GB" sz="2800" dirty="0">
                <a:solidFill>
                  <a:srgbClr val="000000"/>
                </a:solidFill>
                <a:cs typeface="Arial" charset="0"/>
              </a:rPr>
              <a:t>Distractions</a:t>
            </a:r>
            <a:endParaRPr lang="en-US" sz="2800" dirty="0">
              <a:solidFill>
                <a:srgbClr val="000000"/>
              </a:solidFill>
              <a:cs typeface="Arial" charset="0"/>
            </a:endParaRPr>
          </a:p>
          <a:p>
            <a:pPr lvl="2" eaLnBrk="1" hangingPunct="1">
              <a:spcBef>
                <a:spcPct val="20000"/>
              </a:spcBef>
              <a:buFont typeface="Wingdings" panose="05000000000000000000" pitchFamily="2" charset="2"/>
              <a:buChar char="Ø"/>
            </a:pPr>
            <a:r>
              <a:rPr lang="en-GB" sz="2800" dirty="0">
                <a:solidFill>
                  <a:srgbClr val="000000"/>
                </a:solidFill>
                <a:cs typeface="Arial" charset="0"/>
              </a:rPr>
              <a:t>Not knowing where to start</a:t>
            </a:r>
          </a:p>
          <a:p>
            <a:pPr lvl="2" eaLnBrk="1" hangingPunct="1">
              <a:spcBef>
                <a:spcPct val="20000"/>
              </a:spcBef>
              <a:buFont typeface="Wingdings" panose="05000000000000000000" pitchFamily="2" charset="2"/>
              <a:buChar char="Ø"/>
            </a:pPr>
            <a:r>
              <a:rPr lang="en-GB" sz="2800" dirty="0">
                <a:solidFill>
                  <a:srgbClr val="000000"/>
                </a:solidFill>
                <a:cs typeface="Arial" charset="0"/>
              </a:rPr>
              <a:t>Feeling overwhelmed</a:t>
            </a:r>
          </a:p>
          <a:p>
            <a:pPr lvl="2" eaLnBrk="1" hangingPunct="1">
              <a:spcBef>
                <a:spcPct val="20000"/>
              </a:spcBef>
              <a:buFont typeface="Wingdings" panose="05000000000000000000" pitchFamily="2" charset="2"/>
              <a:buChar char="Ø"/>
            </a:pPr>
            <a:r>
              <a:rPr lang="en-GB" sz="2800" dirty="0">
                <a:solidFill>
                  <a:srgbClr val="000000"/>
                </a:solidFill>
                <a:cs typeface="Arial" charset="0"/>
              </a:rPr>
              <a:t>Not knowing what you have to do</a:t>
            </a:r>
          </a:p>
          <a:p>
            <a:pPr lvl="2" eaLnBrk="1" hangingPunct="1">
              <a:spcBef>
                <a:spcPct val="20000"/>
              </a:spcBef>
              <a:buFont typeface="Wingdings" panose="05000000000000000000" pitchFamily="2" charset="2"/>
              <a:buChar char="Ø"/>
            </a:pPr>
            <a:r>
              <a:rPr lang="en-GB" sz="2800" dirty="0">
                <a:solidFill>
                  <a:srgbClr val="000000"/>
                </a:solidFill>
                <a:cs typeface="Arial" charset="0"/>
              </a:rPr>
              <a:t>Perfectionism</a:t>
            </a:r>
          </a:p>
          <a:p>
            <a:pPr eaLnBrk="1" hangingPunct="1"/>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810" y="186281"/>
            <a:ext cx="8970380" cy="3579812"/>
          </a:xfrm>
        </p:spPr>
        <p:txBody>
          <a:bodyPr/>
          <a:lstStyle/>
          <a:p>
            <a:pPr algn="ctr"/>
            <a:endParaRPr lang="en-IE" sz="3200" dirty="0"/>
          </a:p>
          <a:p>
            <a:pPr algn="ctr"/>
            <a:endParaRPr lang="en-IE" sz="3200" dirty="0"/>
          </a:p>
          <a:p>
            <a:pPr algn="ctr"/>
            <a:r>
              <a:rPr lang="en-IE" sz="3200" dirty="0"/>
              <a:t>TIMETABLE EXERCISE</a:t>
            </a:r>
          </a:p>
          <a:p>
            <a:pPr algn="ctr"/>
            <a:r>
              <a:rPr lang="en-US" sz="2800" b="0" dirty="0"/>
              <a:t>F</a:t>
            </a:r>
            <a:r>
              <a:rPr lang="en-IE" sz="2800" b="0" dirty="0"/>
              <a:t>ill in you’re classes, work shifts, hobbies etc. using the timetable template. Try using highlighters and different colours to identify specific tasks e.g. lectures= green, </a:t>
            </a:r>
            <a:r>
              <a:rPr lang="en-IE" sz="2800" b="0" dirty="0" err="1"/>
              <a:t>studiowork</a:t>
            </a:r>
            <a:r>
              <a:rPr lang="en-IE" sz="2800" b="0" dirty="0"/>
              <a:t>= yellow etc. This will give you an idea of where you have some free time or time to work on new projects etc. </a:t>
            </a:r>
          </a:p>
        </p:txBody>
      </p:sp>
    </p:spTree>
    <p:extLst>
      <p:ext uri="{BB962C8B-B14F-4D97-AF65-F5344CB8AC3E}">
        <p14:creationId xmlns:p14="http://schemas.microsoft.com/office/powerpoint/2010/main" val="2429205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pPr marL="0" lvl="0" indent="0">
              <a:buClr>
                <a:srgbClr val="ACD433"/>
              </a:buClr>
            </a:pPr>
            <a:r>
              <a:rPr lang="en-IE" dirty="0">
                <a:solidFill>
                  <a:schemeClr val="accent2"/>
                </a:solidFill>
              </a:rPr>
              <a:t>1. Identify tasks</a:t>
            </a:r>
          </a:p>
          <a:p>
            <a:pPr lvl="0">
              <a:buClr>
                <a:srgbClr val="ACD433"/>
              </a:buClr>
            </a:pPr>
            <a:r>
              <a:rPr lang="en-IE" dirty="0">
                <a:solidFill>
                  <a:schemeClr val="accent2"/>
                </a:solidFill>
              </a:rPr>
              <a:t>2. Set simple, achievable goals </a:t>
            </a:r>
          </a:p>
          <a:p>
            <a:pPr lvl="0">
              <a:buClr>
                <a:srgbClr val="ACD433"/>
              </a:buClr>
            </a:pPr>
            <a:r>
              <a:rPr lang="en-IE" dirty="0">
                <a:solidFill>
                  <a:schemeClr val="accent2"/>
                </a:solidFill>
              </a:rPr>
              <a:t>3. Stop making excuses </a:t>
            </a:r>
          </a:p>
          <a:p>
            <a:pPr lvl="0">
              <a:buClr>
                <a:srgbClr val="ACD433"/>
              </a:buClr>
            </a:pPr>
            <a:r>
              <a:rPr lang="en-IE" dirty="0">
                <a:solidFill>
                  <a:schemeClr val="accent2"/>
                </a:solidFill>
              </a:rPr>
              <a:t>4. Set a deadline </a:t>
            </a:r>
          </a:p>
          <a:p>
            <a:pPr lvl="0">
              <a:buClr>
                <a:srgbClr val="ACD433"/>
              </a:buClr>
            </a:pPr>
            <a:r>
              <a:rPr lang="en-IE" dirty="0">
                <a:solidFill>
                  <a:schemeClr val="accent2"/>
                </a:solidFill>
              </a:rPr>
              <a:t>5. Get rid of distractions </a:t>
            </a:r>
          </a:p>
          <a:p>
            <a:endParaRPr lang="en-IE" dirty="0"/>
          </a:p>
        </p:txBody>
      </p:sp>
      <p:sp>
        <p:nvSpPr>
          <p:cNvPr id="3" name="Content Placeholder 2"/>
          <p:cNvSpPr>
            <a:spLocks noGrp="1"/>
          </p:cNvSpPr>
          <p:nvPr>
            <p:ph sz="half" idx="2"/>
          </p:nvPr>
        </p:nvSpPr>
        <p:spPr/>
        <p:txBody>
          <a:bodyPr/>
          <a:lstStyle/>
          <a:p>
            <a:pPr lvl="0">
              <a:buClr>
                <a:srgbClr val="ACD433"/>
              </a:buClr>
            </a:pPr>
            <a:r>
              <a:rPr lang="en-IE" dirty="0">
                <a:solidFill>
                  <a:schemeClr val="accent2"/>
                </a:solidFill>
              </a:rPr>
              <a:t>6. Time yourself </a:t>
            </a:r>
          </a:p>
          <a:p>
            <a:pPr lvl="0">
              <a:buClr>
                <a:srgbClr val="ACD433"/>
              </a:buClr>
            </a:pPr>
            <a:r>
              <a:rPr lang="en-IE" dirty="0">
                <a:solidFill>
                  <a:schemeClr val="accent2"/>
                </a:solidFill>
              </a:rPr>
              <a:t>7. Take a break </a:t>
            </a:r>
          </a:p>
          <a:p>
            <a:pPr lvl="0">
              <a:buClr>
                <a:srgbClr val="ACD433"/>
              </a:buClr>
            </a:pPr>
            <a:r>
              <a:rPr lang="en-IE" dirty="0">
                <a:solidFill>
                  <a:schemeClr val="accent2"/>
                </a:solidFill>
              </a:rPr>
              <a:t>8. Use incentives </a:t>
            </a:r>
          </a:p>
          <a:p>
            <a:pPr lvl="0">
              <a:buClr>
                <a:srgbClr val="ACD433"/>
              </a:buClr>
            </a:pPr>
            <a:r>
              <a:rPr lang="en-IE" dirty="0">
                <a:solidFill>
                  <a:schemeClr val="accent2"/>
                </a:solidFill>
              </a:rPr>
              <a:t>9. Get the hard stuff done first </a:t>
            </a:r>
          </a:p>
          <a:p>
            <a:pPr lvl="0">
              <a:buClr>
                <a:srgbClr val="ACD433"/>
              </a:buClr>
            </a:pPr>
            <a:r>
              <a:rPr lang="en-IE" dirty="0">
                <a:solidFill>
                  <a:schemeClr val="accent2"/>
                </a:solidFill>
              </a:rPr>
              <a:t>10. Tell someone about your goal</a:t>
            </a:r>
            <a:endParaRPr lang="en-US" dirty="0">
              <a:solidFill>
                <a:schemeClr val="accent2"/>
              </a:solidFill>
            </a:endParaRPr>
          </a:p>
        </p:txBody>
      </p:sp>
      <p:sp>
        <p:nvSpPr>
          <p:cNvPr id="4" name="Title 3"/>
          <p:cNvSpPr>
            <a:spLocks noGrp="1"/>
          </p:cNvSpPr>
          <p:nvPr>
            <p:ph type="title"/>
          </p:nvPr>
        </p:nvSpPr>
        <p:spPr/>
        <p:txBody>
          <a:bodyPr/>
          <a:lstStyle/>
          <a:p>
            <a:r>
              <a:rPr lang="en-US" dirty="0"/>
              <a:t>Ten Tips to be better </a:t>
            </a:r>
            <a:r>
              <a:rPr lang="en-US" dirty="0" err="1"/>
              <a:t>Organised</a:t>
            </a:r>
            <a:r>
              <a:rPr lang="en-US" dirty="0"/>
              <a:t> </a:t>
            </a:r>
            <a:endParaRPr lang="en-IE" dirty="0"/>
          </a:p>
        </p:txBody>
      </p:sp>
    </p:spTree>
    <p:extLst>
      <p:ext uri="{BB962C8B-B14F-4D97-AF65-F5344CB8AC3E}">
        <p14:creationId xmlns:p14="http://schemas.microsoft.com/office/powerpoint/2010/main" val="3167496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Identify tasks &amp; Get Started </a:t>
            </a:r>
          </a:p>
        </p:txBody>
      </p:sp>
      <p:sp>
        <p:nvSpPr>
          <p:cNvPr id="3" name="Content Placeholder 2"/>
          <p:cNvSpPr>
            <a:spLocks noGrp="1"/>
          </p:cNvSpPr>
          <p:nvPr>
            <p:ph idx="1"/>
          </p:nvPr>
        </p:nvSpPr>
        <p:spPr>
          <a:xfrm>
            <a:off x="391431" y="1234220"/>
            <a:ext cx="8166414" cy="3835085"/>
          </a:xfrm>
          <a:solidFill>
            <a:schemeClr val="bg1"/>
          </a:solidFill>
        </p:spPr>
        <p:txBody>
          <a:bodyPr>
            <a:noAutofit/>
          </a:bodyPr>
          <a:lstStyle/>
          <a:p>
            <a:pPr>
              <a:buClr>
                <a:schemeClr val="accent2"/>
              </a:buClr>
              <a:buFont typeface="Arial" panose="020B0604020202020204" pitchFamily="34" charset="0"/>
              <a:buChar char="•"/>
            </a:pPr>
            <a:r>
              <a:rPr lang="en-US" sz="2400" b="0" dirty="0">
                <a:solidFill>
                  <a:schemeClr val="tx1">
                    <a:lumMod val="85000"/>
                    <a:lumOff val="15000"/>
                  </a:schemeClr>
                </a:solidFill>
              </a:rPr>
              <a:t>Invest in </a:t>
            </a:r>
            <a:r>
              <a:rPr lang="en-US" sz="2400" dirty="0">
                <a:solidFill>
                  <a:schemeClr val="tx1">
                    <a:lumMod val="85000"/>
                    <a:lumOff val="15000"/>
                  </a:schemeClr>
                </a:solidFill>
              </a:rPr>
              <a:t>a wall planner </a:t>
            </a:r>
            <a:r>
              <a:rPr lang="en-US" sz="2400" b="0" dirty="0">
                <a:solidFill>
                  <a:schemeClr val="tx1">
                    <a:lumMod val="85000"/>
                    <a:lumOff val="15000"/>
                  </a:schemeClr>
                </a:solidFill>
              </a:rPr>
              <a:t>(or use the </a:t>
            </a:r>
            <a:r>
              <a:rPr lang="en-US" sz="2400" dirty="0">
                <a:solidFill>
                  <a:schemeClr val="tx1">
                    <a:lumMod val="85000"/>
                    <a:lumOff val="15000"/>
                  </a:schemeClr>
                </a:solidFill>
              </a:rPr>
              <a:t>calendar</a:t>
            </a:r>
            <a:r>
              <a:rPr lang="en-US" sz="2400" b="0" dirty="0">
                <a:solidFill>
                  <a:schemeClr val="tx1">
                    <a:lumMod val="85000"/>
                    <a:lumOff val="15000"/>
                  </a:schemeClr>
                </a:solidFill>
              </a:rPr>
              <a:t> on your phone), a </a:t>
            </a:r>
            <a:r>
              <a:rPr lang="en-US" sz="2400" dirty="0">
                <a:solidFill>
                  <a:schemeClr val="tx1">
                    <a:lumMod val="85000"/>
                    <a:lumOff val="15000"/>
                  </a:schemeClr>
                </a:solidFill>
              </a:rPr>
              <a:t>diary</a:t>
            </a:r>
            <a:r>
              <a:rPr lang="en-US" sz="2400" b="0" dirty="0">
                <a:solidFill>
                  <a:schemeClr val="tx1">
                    <a:lumMod val="85000"/>
                    <a:lumOff val="15000"/>
                  </a:schemeClr>
                </a:solidFill>
              </a:rPr>
              <a:t> and/or a n</a:t>
            </a:r>
            <a:r>
              <a:rPr lang="en-US" sz="2400" dirty="0">
                <a:solidFill>
                  <a:schemeClr val="tx1">
                    <a:lumMod val="85000"/>
                    <a:lumOff val="15000"/>
                  </a:schemeClr>
                </a:solidFill>
              </a:rPr>
              <a:t>otebook </a:t>
            </a:r>
            <a:r>
              <a:rPr lang="en-US" sz="2400" b="0" dirty="0">
                <a:solidFill>
                  <a:schemeClr val="tx1">
                    <a:lumMod val="85000"/>
                    <a:lumOff val="15000"/>
                  </a:schemeClr>
                </a:solidFill>
              </a:rPr>
              <a:t>to record important notes. </a:t>
            </a:r>
          </a:p>
          <a:p>
            <a:pPr>
              <a:buClr>
                <a:schemeClr val="accent2"/>
              </a:buClr>
              <a:buFont typeface="Wingdings" panose="05000000000000000000" pitchFamily="2" charset="2"/>
              <a:buChar char="§"/>
            </a:pPr>
            <a:r>
              <a:rPr lang="en-US" sz="2400" b="0" dirty="0"/>
              <a:t>If you feel overwhelmed with all the things you have to do </a:t>
            </a:r>
            <a:r>
              <a:rPr lang="en-US" sz="2400" dirty="0"/>
              <a:t>write them down </a:t>
            </a:r>
            <a:r>
              <a:rPr lang="en-US" sz="2400" b="0" dirty="0"/>
              <a:t> -  </a:t>
            </a:r>
            <a:r>
              <a:rPr lang="en-US" sz="2400" dirty="0"/>
              <a:t>A TO-DO List</a:t>
            </a:r>
          </a:p>
          <a:p>
            <a:pPr>
              <a:buClr>
                <a:schemeClr val="accent2"/>
              </a:buClr>
              <a:buFont typeface="Wingdings" panose="05000000000000000000" pitchFamily="2" charset="2"/>
              <a:buChar char="§"/>
            </a:pPr>
            <a:r>
              <a:rPr lang="en-US" sz="2400" b="0" dirty="0"/>
              <a:t>If your assignment isn’t due for a while make sure to write a start date in your calendar or diary. </a:t>
            </a:r>
          </a:p>
          <a:p>
            <a:pPr marL="0" indent="0" algn="ctr">
              <a:buClr>
                <a:schemeClr val="accent2"/>
              </a:buClr>
            </a:pPr>
            <a:r>
              <a:rPr lang="en-US" sz="2400" i="1" dirty="0">
                <a:solidFill>
                  <a:schemeClr val="accent2">
                    <a:lumMod val="75000"/>
                  </a:schemeClr>
                </a:solidFill>
              </a:rPr>
              <a:t>Get started; Don’t overthink it, just start writing even if you know you will change it (that’s what drafts are for).</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0700" y="0"/>
            <a:ext cx="800100" cy="10908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1904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3432" y="90487"/>
            <a:ext cx="7521575" cy="549275"/>
          </a:xfrm>
        </p:spPr>
        <p:txBody>
          <a:bodyPr/>
          <a:lstStyle/>
          <a:p>
            <a:r>
              <a:rPr lang="en-US" dirty="0"/>
              <a:t>2. Set Simple, Achievable Goals </a:t>
            </a:r>
          </a:p>
        </p:txBody>
      </p:sp>
      <p:sp>
        <p:nvSpPr>
          <p:cNvPr id="3" name="Content Placeholder 2"/>
          <p:cNvSpPr>
            <a:spLocks noGrp="1"/>
          </p:cNvSpPr>
          <p:nvPr>
            <p:ph idx="1"/>
          </p:nvPr>
        </p:nvSpPr>
        <p:spPr>
          <a:xfrm>
            <a:off x="524293" y="819745"/>
            <a:ext cx="7217627" cy="3976843"/>
          </a:xfrm>
        </p:spPr>
        <p:txBody>
          <a:bodyPr>
            <a:noAutofit/>
          </a:bodyPr>
          <a:lstStyle/>
          <a:p>
            <a:pPr>
              <a:buClr>
                <a:schemeClr val="accent2"/>
              </a:buClr>
              <a:buFont typeface="Arial" panose="020B0604020202020204" pitchFamily="34" charset="0"/>
              <a:buChar char="•"/>
            </a:pPr>
            <a:r>
              <a:rPr lang="en-IE" sz="2400" i="1" dirty="0"/>
              <a:t>Break down your task </a:t>
            </a:r>
            <a:r>
              <a:rPr lang="en-IE" sz="2400" b="0" dirty="0"/>
              <a:t>or assignment into manageable chunks.</a:t>
            </a:r>
          </a:p>
          <a:p>
            <a:pPr>
              <a:buClr>
                <a:schemeClr val="accent2"/>
              </a:buClr>
              <a:buFont typeface="Wingdings" panose="05000000000000000000" pitchFamily="2" charset="2"/>
              <a:buChar char="§"/>
            </a:pPr>
            <a:r>
              <a:rPr lang="en-IE" sz="2400" b="0" dirty="0"/>
              <a:t>It’s always easier to get started on a project when you establish simple, reachable goals rather than a big, vague plan. </a:t>
            </a:r>
          </a:p>
          <a:p>
            <a:pPr>
              <a:buClr>
                <a:schemeClr val="accent2"/>
              </a:buClr>
              <a:buFont typeface="Wingdings" panose="05000000000000000000" pitchFamily="2" charset="2"/>
              <a:buChar char="§"/>
            </a:pPr>
            <a:r>
              <a:rPr lang="en-IE" sz="2400" b="0" dirty="0"/>
              <a:t>"I'll study biology tonight,” is better planned as "I'll study chapter six tonight." </a:t>
            </a:r>
          </a:p>
          <a:p>
            <a:pPr>
              <a:buClr>
                <a:schemeClr val="accent2"/>
              </a:buClr>
              <a:buFont typeface="Wingdings" panose="05000000000000000000" pitchFamily="2" charset="2"/>
              <a:buChar char="§"/>
            </a:pPr>
            <a:r>
              <a:rPr lang="en-IE" sz="2400" b="0" dirty="0"/>
              <a:t>This makes your goals less intimidating and more attainable. </a:t>
            </a:r>
            <a:endParaRPr lang="en-US" sz="2400" b="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2919" y="5083908"/>
            <a:ext cx="1822602" cy="17740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78976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Set, simple, Achievable Goals</a:t>
            </a:r>
          </a:p>
        </p:txBody>
      </p:sp>
      <p:sp>
        <p:nvSpPr>
          <p:cNvPr id="3" name="Content Placeholder 2"/>
          <p:cNvSpPr>
            <a:spLocks noGrp="1"/>
          </p:cNvSpPr>
          <p:nvPr>
            <p:ph idx="1"/>
          </p:nvPr>
        </p:nvSpPr>
        <p:spPr>
          <a:xfrm>
            <a:off x="215194" y="1155031"/>
            <a:ext cx="8367332" cy="3705726"/>
          </a:xfrm>
        </p:spPr>
        <p:txBody>
          <a:bodyPr>
            <a:noAutofit/>
          </a:bodyPr>
          <a:lstStyle/>
          <a:p>
            <a:pPr lvl="0">
              <a:buClr>
                <a:srgbClr val="ACD433"/>
              </a:buClr>
            </a:pPr>
            <a:r>
              <a:rPr lang="en-US" sz="2400" dirty="0">
                <a:solidFill>
                  <a:schemeClr val="accent2"/>
                </a:solidFill>
              </a:rPr>
              <a:t>Set a specific goal to work towards.</a:t>
            </a:r>
          </a:p>
          <a:p>
            <a:pPr lvl="0">
              <a:buClr>
                <a:schemeClr val="accent2"/>
              </a:buClr>
              <a:buFont typeface="Wingdings" panose="05000000000000000000" pitchFamily="2" charset="2"/>
              <a:buChar char="§"/>
            </a:pPr>
            <a:r>
              <a:rPr lang="en-US" sz="2400" b="0" dirty="0">
                <a:solidFill>
                  <a:schemeClr val="tx1">
                    <a:lumMod val="75000"/>
                    <a:lumOff val="25000"/>
                  </a:schemeClr>
                </a:solidFill>
              </a:rPr>
              <a:t>Set yourself personal deadlines to complete work</a:t>
            </a:r>
          </a:p>
          <a:p>
            <a:pPr marL="0" lvl="0" indent="0">
              <a:buClr>
                <a:schemeClr val="accent2"/>
              </a:buClr>
            </a:pPr>
            <a:endParaRPr lang="en-US" sz="2400" b="0" dirty="0">
              <a:solidFill>
                <a:schemeClr val="tx1">
                  <a:lumMod val="75000"/>
                  <a:lumOff val="25000"/>
                </a:schemeClr>
              </a:solidFill>
            </a:endParaRPr>
          </a:p>
          <a:p>
            <a:pPr lvl="0">
              <a:buClr>
                <a:schemeClr val="accent2"/>
              </a:buClr>
              <a:buFont typeface="Wingdings" panose="05000000000000000000" pitchFamily="2" charset="2"/>
              <a:buChar char="§"/>
            </a:pPr>
            <a:r>
              <a:rPr lang="en-US" sz="2400" b="0" dirty="0">
                <a:solidFill>
                  <a:prstClr val="black">
                    <a:lumMod val="75000"/>
                    <a:lumOff val="25000"/>
                  </a:prstClr>
                </a:solidFill>
              </a:rPr>
              <a:t>E.g. set yourself a deadline of 2 days in advance of the deadline then you have some extra time if anything comes up. </a:t>
            </a:r>
            <a:endParaRPr lang="en-US" sz="2400" b="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0417" y="5167190"/>
            <a:ext cx="1785389" cy="13375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0852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 Smart goals</a:t>
            </a:r>
          </a:p>
        </p:txBody>
      </p:sp>
      <p:pic>
        <p:nvPicPr>
          <p:cNvPr id="409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1214122"/>
            <a:ext cx="7239000" cy="36148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333941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Angles.thmx</Template>
  <TotalTime>413</TotalTime>
  <Words>1695</Words>
  <Application>Microsoft Office PowerPoint</Application>
  <PresentationFormat>On-screen Show (4:3)</PresentationFormat>
  <Paragraphs>151</Paragraphs>
  <Slides>25</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Franklin Gothic Book</vt:lpstr>
      <vt:lpstr>Franklin Gothic Medium</vt:lpstr>
      <vt:lpstr>Tunga</vt:lpstr>
      <vt:lpstr>Wingdings</vt:lpstr>
      <vt:lpstr>Angles</vt:lpstr>
      <vt:lpstr>Time Management &amp; Organisational Skills Study Smart Workshop Student Learning Centre</vt:lpstr>
      <vt:lpstr>Aim of this session</vt:lpstr>
      <vt:lpstr>Getting Started </vt:lpstr>
      <vt:lpstr>PowerPoint Presentation</vt:lpstr>
      <vt:lpstr>Ten Tips to be better Organised </vt:lpstr>
      <vt:lpstr>1. Identify tasks &amp; Get Started </vt:lpstr>
      <vt:lpstr>2. Set Simple, Achievable Goals </vt:lpstr>
      <vt:lpstr>2. Set, simple, Achievable Goals</vt:lpstr>
      <vt:lpstr>SET Smart goals</vt:lpstr>
      <vt:lpstr>SMART or not-SMART?</vt:lpstr>
      <vt:lpstr>Not SMART!</vt:lpstr>
      <vt:lpstr>The SMART way</vt:lpstr>
      <vt:lpstr>SMART or not-SMART?</vt:lpstr>
      <vt:lpstr>A Personal SMART Goal</vt:lpstr>
      <vt:lpstr>3. Stop Making Excuses </vt:lpstr>
      <vt:lpstr>4. Create a Timeline/Schedule</vt:lpstr>
      <vt:lpstr>5. Minimize Distractions</vt:lpstr>
      <vt:lpstr>6. Set Time Limits</vt:lpstr>
      <vt:lpstr>7. Take a Break </vt:lpstr>
      <vt:lpstr>Breaks help keep you Motivated</vt:lpstr>
      <vt:lpstr>8. Use Incentives</vt:lpstr>
      <vt:lpstr>9. Get the Hard Stuff done first </vt:lpstr>
      <vt:lpstr>10. Tell Someone about your Goal</vt:lpstr>
      <vt:lpstr>Conclusions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Planning   and organiSing</dc:title>
  <dc:creator>Roseanne McKenna</dc:creator>
  <cp:lastModifiedBy>Student Services</cp:lastModifiedBy>
  <cp:revision>38</cp:revision>
  <cp:lastPrinted>2017-10-10T13:07:30Z</cp:lastPrinted>
  <dcterms:created xsi:type="dcterms:W3CDTF">2017-09-14T01:42:44Z</dcterms:created>
  <dcterms:modified xsi:type="dcterms:W3CDTF">2020-03-19T14:08:39Z</dcterms:modified>
</cp:coreProperties>
</file>