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256" r:id="rId2"/>
    <p:sldId id="270" r:id="rId3"/>
    <p:sldId id="313" r:id="rId4"/>
    <p:sldId id="322" r:id="rId5"/>
    <p:sldId id="274" r:id="rId6"/>
    <p:sldId id="314" r:id="rId7"/>
    <p:sldId id="317" r:id="rId8"/>
    <p:sldId id="315" r:id="rId9"/>
    <p:sldId id="316" r:id="rId10"/>
    <p:sldId id="285" r:id="rId11"/>
    <p:sldId id="324" r:id="rId12"/>
    <p:sldId id="323" r:id="rId13"/>
    <p:sldId id="310" r:id="rId14"/>
    <p:sldId id="318" r:id="rId15"/>
    <p:sldId id="319" r:id="rId16"/>
    <p:sldId id="320" r:id="rId17"/>
    <p:sldId id="321" r:id="rId18"/>
    <p:sldId id="309" r:id="rId19"/>
    <p:sldId id="311" r:id="rId20"/>
    <p:sldId id="312" r:id="rId21"/>
    <p:sldId id="303" r:id="rId22"/>
    <p:sldId id="266" r:id="rId23"/>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sling Hagerty" initials="AH" lastIdx="0" clrIdx="0">
    <p:extLst>
      <p:ext uri="{19B8F6BF-5375-455C-9EA6-DF929625EA0E}">
        <p15:presenceInfo xmlns:p15="http://schemas.microsoft.com/office/powerpoint/2012/main" userId="Aisling H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snapToGrid="0">
      <p:cViewPr varScale="1">
        <p:scale>
          <a:sx n="63" d="100"/>
          <a:sy n="63" d="100"/>
        </p:scale>
        <p:origin x="768"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04BB54ED-FCD3-4668-B945-DCC971BEA3DA}" type="datetimeFigureOut">
              <a:rPr lang="en-US" smtClean="0"/>
              <a:t>4/10/2020</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B9538CBA-B029-460A-93EB-CF1F1E78302C}" type="slidenum">
              <a:rPr lang="en-US" smtClean="0"/>
              <a:t>‹#›</a:t>
            </a:fld>
            <a:endParaRPr lang="en-US"/>
          </a:p>
        </p:txBody>
      </p:sp>
    </p:spTree>
    <p:extLst>
      <p:ext uri="{BB962C8B-B14F-4D97-AF65-F5344CB8AC3E}">
        <p14:creationId xmlns:p14="http://schemas.microsoft.com/office/powerpoint/2010/main" val="260500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999FDC91-1D6A-4C32-A6DA-DB83E60E0705}" type="datetimeFigureOut">
              <a:rPr lang="en-US" smtClean="0"/>
              <a:t>4/10/2020</a:t>
            </a:fld>
            <a:endParaRPr lang="en-US"/>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B0612054-99F5-4731-982B-2F4287A28DCA}" type="slidenum">
              <a:rPr lang="en-US" smtClean="0"/>
              <a:t>‹#›</a:t>
            </a:fld>
            <a:endParaRPr lang="en-US"/>
          </a:p>
        </p:txBody>
      </p:sp>
    </p:spTree>
    <p:extLst>
      <p:ext uri="{BB962C8B-B14F-4D97-AF65-F5344CB8AC3E}">
        <p14:creationId xmlns:p14="http://schemas.microsoft.com/office/powerpoint/2010/main" val="57271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a thesis is a challenge for all students and it takes a lot of hard work. Always reach out to your supervisors and peers when feeling stressed and remember that everyone is feeling the same way. </a:t>
            </a:r>
            <a:endParaRPr lang="en-IE" dirty="0"/>
          </a:p>
        </p:txBody>
      </p:sp>
      <p:sp>
        <p:nvSpPr>
          <p:cNvPr id="4" name="Slide Number Placeholder 3"/>
          <p:cNvSpPr>
            <a:spLocks noGrp="1"/>
          </p:cNvSpPr>
          <p:nvPr>
            <p:ph type="sldNum" sz="quarter" idx="5"/>
          </p:nvPr>
        </p:nvSpPr>
        <p:spPr/>
        <p:txBody>
          <a:bodyPr/>
          <a:lstStyle/>
          <a:p>
            <a:fld id="{B0612054-99F5-4731-982B-2F4287A28DCA}" type="slidenum">
              <a:rPr lang="en-US" smtClean="0"/>
              <a:t>3</a:t>
            </a:fld>
            <a:endParaRPr lang="en-US"/>
          </a:p>
        </p:txBody>
      </p:sp>
    </p:spTree>
    <p:extLst>
      <p:ext uri="{BB962C8B-B14F-4D97-AF65-F5344CB8AC3E}">
        <p14:creationId xmlns:p14="http://schemas.microsoft.com/office/powerpoint/2010/main" val="16711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submission check to see if you have included all the necessary sections. </a:t>
            </a:r>
            <a:endParaRPr lang="en-IE" dirty="0"/>
          </a:p>
        </p:txBody>
      </p:sp>
      <p:sp>
        <p:nvSpPr>
          <p:cNvPr id="4" name="Slide Number Placeholder 3"/>
          <p:cNvSpPr>
            <a:spLocks noGrp="1"/>
          </p:cNvSpPr>
          <p:nvPr>
            <p:ph type="sldNum" sz="quarter" idx="5"/>
          </p:nvPr>
        </p:nvSpPr>
        <p:spPr/>
        <p:txBody>
          <a:bodyPr/>
          <a:lstStyle/>
          <a:p>
            <a:fld id="{B0612054-99F5-4731-982B-2F4287A28DCA}" type="slidenum">
              <a:rPr lang="en-US" smtClean="0"/>
              <a:t>6</a:t>
            </a:fld>
            <a:endParaRPr lang="en-US"/>
          </a:p>
        </p:txBody>
      </p:sp>
    </p:spTree>
    <p:extLst>
      <p:ext uri="{BB962C8B-B14F-4D97-AF65-F5344CB8AC3E}">
        <p14:creationId xmlns:p14="http://schemas.microsoft.com/office/powerpoint/2010/main" val="110106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0612054-99F5-4731-982B-2F4287A28DCA}" type="slidenum">
              <a:rPr lang="en-US" smtClean="0"/>
              <a:t>10</a:t>
            </a:fld>
            <a:endParaRPr lang="en-US"/>
          </a:p>
        </p:txBody>
      </p:sp>
    </p:spTree>
    <p:extLst>
      <p:ext uri="{BB962C8B-B14F-4D97-AF65-F5344CB8AC3E}">
        <p14:creationId xmlns:p14="http://schemas.microsoft.com/office/powerpoint/2010/main" val="3645455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Before even starting with your first sentence, ask yourself the question who your readers are. Your first and most important reader is your professor grading your work and the people ultimately responsible for you getting your diploma. You should also consider readers of your thesis who are not specialists in your field. Writing with them in your mind will help you to be as clear as possible which will make your thesis better understandable and more enjoyable overall.</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The first sentence of the paper is crucial. Looking back at your own research, how many papers have you skipped just because reading the first few sentences they couldn't grab your attention? It is common to start with a question or quotation, but these types of hooks have become overused. The best way to start your introduction is with a sentence that is broad and interesting and seamlessly transitions into your argument. Also, starting with a broader statement will appeal to a wider audience. Consider who the paper is aimed at informing and then think of something that would grab their attention. Make a list of what is interesting about your topic. Are there any current events it relates to or controversies associated with it that might be interesting for your introduction? Start out broad and then narrow down to your specific topic and thesis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A good introduction also needs to contain enough background information to allow the reader to understand the thesis statement and arguments. The amount of background information required will depend on the topic. There should be enough background information so you don't have to spend too much time with it in the body of the thesis, but not so much that it becomes uninteresting.</a:t>
            </a:r>
          </a:p>
          <a:p>
            <a:pPr fontAlgn="base"/>
            <a:r>
              <a:rPr lang="en-IE" dirty="0"/>
              <a:t>Let the reader know what the purpose of the study is. Make sure to include the following points:</a:t>
            </a:r>
          </a:p>
          <a:p>
            <a:pPr fontAlgn="base"/>
            <a:r>
              <a:rPr lang="en-IE" dirty="0"/>
              <a:t>Briefly describe the motivation for your research (if you haven't already in the first sentence)</a:t>
            </a:r>
          </a:p>
          <a:p>
            <a:pPr fontAlgn="base"/>
            <a:r>
              <a:rPr lang="en-IE" dirty="0"/>
              <a:t>Describe the topic and scope of your research</a:t>
            </a:r>
          </a:p>
          <a:p>
            <a:pPr fontAlgn="base"/>
            <a:r>
              <a:rPr lang="en-IE" dirty="0"/>
              <a:t>Explain the practical relevance of your research</a:t>
            </a:r>
          </a:p>
          <a:p>
            <a:pPr fontAlgn="base"/>
            <a:r>
              <a:rPr lang="en-IE" dirty="0"/>
              <a:t>Explain the scientific situation related to your topic - you can include the most important scientific articles and briefly explain them and how they are related to your research</a:t>
            </a:r>
          </a:p>
          <a:p>
            <a:pPr fontAlgn="base"/>
            <a:r>
              <a:rPr lang="en-IE" sz="1200" b="0" i="0" u="none" strike="noStrike" kern="1200" dirty="0">
                <a:solidFill>
                  <a:schemeClr val="tx1"/>
                </a:solidFill>
                <a:effectLst/>
                <a:latin typeface="+mn-lt"/>
                <a:ea typeface="+mn-ea"/>
                <a:cs typeface="+mn-cs"/>
              </a:rPr>
              <a:t>The introduction to your thesis should preview what is to come and interest the reader with enough understanding of the key points, but still leave the best for the main part. While the body of your thesis will explain the main argument, you might want to lead into the thesis statement by briefly bringing up a few of your main supporting details.</a:t>
            </a: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endParaRPr lang="en-US" dirty="0"/>
          </a:p>
        </p:txBody>
      </p:sp>
      <p:sp>
        <p:nvSpPr>
          <p:cNvPr id="4" name="Slide Number Placeholder 3"/>
          <p:cNvSpPr>
            <a:spLocks noGrp="1"/>
          </p:cNvSpPr>
          <p:nvPr>
            <p:ph type="sldNum" sz="quarter" idx="10"/>
          </p:nvPr>
        </p:nvSpPr>
        <p:spPr/>
        <p:txBody>
          <a:bodyPr/>
          <a:lstStyle/>
          <a:p>
            <a:fld id="{B0612054-99F5-4731-982B-2F4287A28DCA}" type="slidenum">
              <a:rPr lang="en-US" smtClean="0"/>
              <a:t>13</a:t>
            </a:fld>
            <a:endParaRPr lang="en-US"/>
          </a:p>
        </p:txBody>
      </p:sp>
    </p:spTree>
    <p:extLst>
      <p:ext uri="{BB962C8B-B14F-4D97-AF65-F5344CB8AC3E}">
        <p14:creationId xmlns:p14="http://schemas.microsoft.com/office/powerpoint/2010/main" val="312002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PEEL technique as a guide to check your paragraphs are well structured. Remember there should be one general theme/idea for each paragraph. </a:t>
            </a:r>
          </a:p>
        </p:txBody>
      </p:sp>
      <p:sp>
        <p:nvSpPr>
          <p:cNvPr id="4" name="Slide Number Placeholder 3"/>
          <p:cNvSpPr>
            <a:spLocks noGrp="1"/>
          </p:cNvSpPr>
          <p:nvPr>
            <p:ph type="sldNum" sz="quarter" idx="10"/>
          </p:nvPr>
        </p:nvSpPr>
        <p:spPr/>
        <p:txBody>
          <a:bodyPr/>
          <a:lstStyle/>
          <a:p>
            <a:fld id="{A6157627-7FC2-4C9C-A731-7F96C52FEC47}" type="slidenum">
              <a:rPr lang="en-US" smtClean="0"/>
              <a:t>14</a:t>
            </a:fld>
            <a:endParaRPr lang="en-US"/>
          </a:p>
        </p:txBody>
      </p:sp>
    </p:spTree>
    <p:extLst>
      <p:ext uri="{BB962C8B-B14F-4D97-AF65-F5344CB8AC3E}">
        <p14:creationId xmlns:p14="http://schemas.microsoft.com/office/powerpoint/2010/main" val="282466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thesis statement should be a running theme throughout your thesis. Make sure each argument you present is coherent, clear and supported with evidence from the literature. Finally you will need to evaluate and conclude how your argument relates to your overall thesis statement. </a:t>
            </a:r>
            <a:endParaRPr lang="en-IE" dirty="0"/>
          </a:p>
        </p:txBody>
      </p:sp>
      <p:sp>
        <p:nvSpPr>
          <p:cNvPr id="4" name="Slide Number Placeholder 3"/>
          <p:cNvSpPr>
            <a:spLocks noGrp="1"/>
          </p:cNvSpPr>
          <p:nvPr>
            <p:ph type="sldNum" sz="quarter" idx="5"/>
          </p:nvPr>
        </p:nvSpPr>
        <p:spPr/>
        <p:txBody>
          <a:bodyPr/>
          <a:lstStyle/>
          <a:p>
            <a:fld id="{B0612054-99F5-4731-982B-2F4287A28DCA}" type="slidenum">
              <a:rPr lang="en-US" smtClean="0"/>
              <a:t>15</a:t>
            </a:fld>
            <a:endParaRPr lang="en-US"/>
          </a:p>
        </p:txBody>
      </p:sp>
    </p:spTree>
    <p:extLst>
      <p:ext uri="{BB962C8B-B14F-4D97-AF65-F5344CB8AC3E}">
        <p14:creationId xmlns:p14="http://schemas.microsoft.com/office/powerpoint/2010/main" val="333037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 variety of verbs when making your argument. </a:t>
            </a:r>
            <a:endParaRPr lang="en-IE" dirty="0"/>
          </a:p>
        </p:txBody>
      </p:sp>
      <p:sp>
        <p:nvSpPr>
          <p:cNvPr id="4" name="Slide Number Placeholder 3"/>
          <p:cNvSpPr>
            <a:spLocks noGrp="1"/>
          </p:cNvSpPr>
          <p:nvPr>
            <p:ph type="sldNum" sz="quarter" idx="5"/>
          </p:nvPr>
        </p:nvSpPr>
        <p:spPr/>
        <p:txBody>
          <a:bodyPr/>
          <a:lstStyle/>
          <a:p>
            <a:fld id="{B0612054-99F5-4731-982B-2F4287A28DCA}" type="slidenum">
              <a:rPr lang="en-US" smtClean="0"/>
              <a:t>16</a:t>
            </a:fld>
            <a:endParaRPr lang="en-US"/>
          </a:p>
        </p:txBody>
      </p:sp>
    </p:spTree>
    <p:extLst>
      <p:ext uri="{BB962C8B-B14F-4D97-AF65-F5344CB8AC3E}">
        <p14:creationId xmlns:p14="http://schemas.microsoft.com/office/powerpoint/2010/main" val="2285677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try use a variety of argument indicators so you do not sound repetitive. </a:t>
            </a:r>
            <a:endParaRPr lang="en-IE" dirty="0"/>
          </a:p>
        </p:txBody>
      </p:sp>
      <p:sp>
        <p:nvSpPr>
          <p:cNvPr id="4" name="Slide Number Placeholder 3"/>
          <p:cNvSpPr>
            <a:spLocks noGrp="1"/>
          </p:cNvSpPr>
          <p:nvPr>
            <p:ph type="sldNum" sz="quarter" idx="5"/>
          </p:nvPr>
        </p:nvSpPr>
        <p:spPr/>
        <p:txBody>
          <a:bodyPr/>
          <a:lstStyle/>
          <a:p>
            <a:fld id="{B0612054-99F5-4731-982B-2F4287A28DCA}" type="slidenum">
              <a:rPr lang="en-US" smtClean="0"/>
              <a:t>17</a:t>
            </a:fld>
            <a:endParaRPr lang="en-US"/>
          </a:p>
        </p:txBody>
      </p:sp>
    </p:spTree>
    <p:extLst>
      <p:ext uri="{BB962C8B-B14F-4D97-AF65-F5344CB8AC3E}">
        <p14:creationId xmlns:p14="http://schemas.microsoft.com/office/powerpoint/2010/main" val="2903606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4/10/2020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4/10/2020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4/10/2020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4/10/2020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4/10/2020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4/10/2020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4/10/2020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4/10/2020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4/10/2020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4/10/2020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4/10/2020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4/10/2020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4/10/2020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4/10/2020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4/10/2020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4/10/2020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4/10/2020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4/10/2020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7140" y="1096889"/>
            <a:ext cx="5159875" cy="2677648"/>
          </a:xfrm>
        </p:spPr>
        <p:txBody>
          <a:bodyPr/>
          <a:lstStyle/>
          <a:p>
            <a:r>
              <a:rPr lang="en-IE" dirty="0"/>
              <a:t>Thesis Submission Checklist</a:t>
            </a:r>
          </a:p>
        </p:txBody>
      </p:sp>
      <p:sp>
        <p:nvSpPr>
          <p:cNvPr id="3" name="Subtitle 2"/>
          <p:cNvSpPr>
            <a:spLocks noGrp="1"/>
          </p:cNvSpPr>
          <p:nvPr>
            <p:ph type="subTitle" idx="1"/>
          </p:nvPr>
        </p:nvSpPr>
        <p:spPr>
          <a:xfrm>
            <a:off x="6361722" y="3765184"/>
            <a:ext cx="3423140" cy="861420"/>
          </a:xfrm>
        </p:spPr>
        <p:txBody>
          <a:bodyPr>
            <a:normAutofit fontScale="77500" lnSpcReduction="20000"/>
          </a:bodyPr>
          <a:lstStyle/>
          <a:p>
            <a:r>
              <a:rPr lang="en-US" dirty="0"/>
              <a:t>Study Smart Workshop</a:t>
            </a:r>
          </a:p>
          <a:p>
            <a:pPr algn="ctr"/>
            <a:r>
              <a:rPr lang="en-US" dirty="0"/>
              <a:t>Student Learning Centre 		</a:t>
            </a:r>
          </a:p>
          <a:p>
            <a:r>
              <a:rPr lang="en-IE" dirty="0"/>
              <a:t>30</a:t>
            </a:r>
            <a:r>
              <a:rPr lang="en-IE" baseline="30000" dirty="0"/>
              <a:t>th</a:t>
            </a:r>
            <a:r>
              <a:rPr lang="en-IE" dirty="0"/>
              <a:t> January 2020</a:t>
            </a:r>
          </a:p>
        </p:txBody>
      </p:sp>
      <p:pic>
        <p:nvPicPr>
          <p:cNvPr id="4" name="Picture 3"/>
          <p:cNvPicPr>
            <a:picLocks noChangeAspect="1"/>
          </p:cNvPicPr>
          <p:nvPr/>
        </p:nvPicPr>
        <p:blipFill>
          <a:blip r:embed="rId2"/>
          <a:stretch>
            <a:fillRect/>
          </a:stretch>
        </p:blipFill>
        <p:spPr>
          <a:xfrm>
            <a:off x="794593" y="1550987"/>
            <a:ext cx="5108352" cy="3075617"/>
          </a:xfrm>
          <a:prstGeom prst="rect">
            <a:avLst/>
          </a:prstGeom>
        </p:spPr>
      </p:pic>
    </p:spTree>
    <p:extLst>
      <p:ext uri="{BB962C8B-B14F-4D97-AF65-F5344CB8AC3E}">
        <p14:creationId xmlns:p14="http://schemas.microsoft.com/office/powerpoint/2010/main" val="354395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IE" dirty="0"/>
              <a:t>Guidelines on writing Abstracts</a:t>
            </a:r>
            <a:endParaRPr lang="en-US" dirty="0"/>
          </a:p>
        </p:txBody>
      </p:sp>
      <p:sp>
        <p:nvSpPr>
          <p:cNvPr id="39939" name="Rectangle 3"/>
          <p:cNvSpPr>
            <a:spLocks noGrp="1" noChangeArrowheads="1"/>
          </p:cNvSpPr>
          <p:nvPr>
            <p:ph idx="1"/>
          </p:nvPr>
        </p:nvSpPr>
        <p:spPr>
          <a:xfrm>
            <a:off x="1154955" y="2329962"/>
            <a:ext cx="8761412" cy="4528038"/>
          </a:xfrm>
        </p:spPr>
        <p:txBody>
          <a:bodyPr>
            <a:normAutofit/>
          </a:bodyPr>
          <a:lstStyle/>
          <a:p>
            <a:pPr>
              <a:defRPr/>
            </a:pPr>
            <a:r>
              <a:rPr lang="en-US" dirty="0"/>
              <a:t>Self-contained, short, and powerful statement that provides a summary of your work. It should highlight the most important information. </a:t>
            </a:r>
          </a:p>
          <a:p>
            <a:pPr>
              <a:defRPr/>
            </a:pPr>
            <a:r>
              <a:rPr lang="en-US" dirty="0"/>
              <a:t>Not a review, nor does it evaluate the work being abstracted. While it contains key words found in the larger work, the abstract is an original document rather than an excerpted passage.</a:t>
            </a:r>
          </a:p>
          <a:p>
            <a:pPr>
              <a:defRPr/>
            </a:pPr>
            <a:r>
              <a:rPr lang="en-US" dirty="0"/>
              <a:t>Components vary according to discipline. </a:t>
            </a:r>
          </a:p>
          <a:p>
            <a:pPr lvl="1">
              <a:defRPr/>
            </a:pPr>
            <a:r>
              <a:rPr lang="en-US" dirty="0"/>
              <a:t>An abstract of a social science or scientific work may contain the scope, purpose, results, and contents of the work. An abstract of a humanities work may contain the thesis, background, and conclusion of the larger work. </a:t>
            </a:r>
            <a:endParaRPr lang="en-IE" sz="2000" dirty="0"/>
          </a:p>
        </p:txBody>
      </p:sp>
    </p:spTree>
    <p:extLst>
      <p:ext uri="{BB962C8B-B14F-4D97-AF65-F5344CB8AC3E}">
        <p14:creationId xmlns:p14="http://schemas.microsoft.com/office/powerpoint/2010/main" val="157149241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IE" dirty="0"/>
              <a:t>Guidelines on writing Abstracts</a:t>
            </a:r>
            <a:endParaRPr lang="en-US" dirty="0"/>
          </a:p>
        </p:txBody>
      </p:sp>
      <p:sp>
        <p:nvSpPr>
          <p:cNvPr id="39939" name="Rectangle 3"/>
          <p:cNvSpPr>
            <a:spLocks noGrp="1" noChangeArrowheads="1"/>
          </p:cNvSpPr>
          <p:nvPr>
            <p:ph idx="1"/>
          </p:nvPr>
        </p:nvSpPr>
        <p:spPr>
          <a:xfrm>
            <a:off x="1154954" y="2546816"/>
            <a:ext cx="8761412" cy="4528038"/>
          </a:xfrm>
        </p:spPr>
        <p:txBody>
          <a:bodyPr>
            <a:normAutofit/>
          </a:bodyPr>
          <a:lstStyle/>
          <a:p>
            <a:pPr lvl="0"/>
            <a:r>
              <a:rPr lang="en-US" sz="2000" dirty="0"/>
              <a:t>As a rule of thumb your abstract should include</a:t>
            </a:r>
          </a:p>
          <a:p>
            <a:pPr lvl="1"/>
            <a:r>
              <a:rPr lang="en-US" sz="2000" dirty="0"/>
              <a:t>Your reason for writing</a:t>
            </a:r>
          </a:p>
          <a:p>
            <a:pPr lvl="1"/>
            <a:r>
              <a:rPr lang="en-US" sz="2000" dirty="0"/>
              <a:t>Problem &amp; Rationale </a:t>
            </a:r>
          </a:p>
          <a:p>
            <a:pPr lvl="1"/>
            <a:r>
              <a:rPr lang="en-US" sz="2000" dirty="0"/>
              <a:t>Methodology (scientific paper)</a:t>
            </a:r>
          </a:p>
          <a:p>
            <a:pPr lvl="1"/>
            <a:r>
              <a:rPr lang="en-US" sz="2000" dirty="0"/>
              <a:t>Results (scientific paper)</a:t>
            </a:r>
          </a:p>
          <a:p>
            <a:pPr lvl="1"/>
            <a:r>
              <a:rPr lang="en-US" sz="2000" dirty="0"/>
              <a:t>Conclusions &amp; Implications</a:t>
            </a:r>
          </a:p>
          <a:p>
            <a:pPr marL="457200" lvl="1" indent="0">
              <a:buNone/>
            </a:pPr>
            <a:endParaRPr lang="en-US" sz="2000" dirty="0"/>
          </a:p>
          <a:p>
            <a:pPr lvl="0">
              <a:buClr>
                <a:srgbClr val="ACD433"/>
              </a:buClr>
            </a:pPr>
            <a:r>
              <a:rPr lang="en-US" sz="2000" b="1" dirty="0">
                <a:solidFill>
                  <a:srgbClr val="FF0000"/>
                </a:solidFill>
              </a:rPr>
              <a:t>Remember you must check your brief regarding specific details as these can change depending on the writing style. </a:t>
            </a:r>
            <a:endParaRPr lang="en-IE" sz="2000" b="1" dirty="0">
              <a:solidFill>
                <a:srgbClr val="FF0000"/>
              </a:solidFill>
            </a:endParaRPr>
          </a:p>
        </p:txBody>
      </p:sp>
      <p:pic>
        <p:nvPicPr>
          <p:cNvPr id="2" name="Picture 1"/>
          <p:cNvPicPr>
            <a:picLocks noChangeAspect="1"/>
          </p:cNvPicPr>
          <p:nvPr/>
        </p:nvPicPr>
        <p:blipFill>
          <a:blip r:embed="rId2"/>
          <a:stretch>
            <a:fillRect/>
          </a:stretch>
        </p:blipFill>
        <p:spPr>
          <a:xfrm>
            <a:off x="7681682" y="2565791"/>
            <a:ext cx="3355365" cy="2245044"/>
          </a:xfrm>
          <a:prstGeom prst="rect">
            <a:avLst/>
          </a:prstGeom>
        </p:spPr>
      </p:pic>
    </p:spTree>
    <p:extLst>
      <p:ext uri="{BB962C8B-B14F-4D97-AF65-F5344CB8AC3E}">
        <p14:creationId xmlns:p14="http://schemas.microsoft.com/office/powerpoint/2010/main" val="229666407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dirty="0"/>
              <a:t>Guidelines for writing an Introduction</a:t>
            </a:r>
          </a:p>
        </p:txBody>
      </p:sp>
      <p:sp>
        <p:nvSpPr>
          <p:cNvPr id="39939" name="Rectangle 3"/>
          <p:cNvSpPr>
            <a:spLocks noGrp="1" noChangeArrowheads="1"/>
          </p:cNvSpPr>
          <p:nvPr>
            <p:ph idx="1"/>
          </p:nvPr>
        </p:nvSpPr>
        <p:spPr>
          <a:xfrm>
            <a:off x="504324" y="2329962"/>
            <a:ext cx="8761412" cy="4528038"/>
          </a:xfrm>
        </p:spPr>
        <p:txBody>
          <a:bodyPr>
            <a:normAutofit fontScale="92500" lnSpcReduction="20000"/>
          </a:bodyPr>
          <a:lstStyle/>
          <a:p>
            <a:pPr lvl="1"/>
            <a:r>
              <a:rPr lang="en-IE" sz="2200" dirty="0"/>
              <a:t>State the general topic and give some background</a:t>
            </a:r>
          </a:p>
          <a:p>
            <a:pPr lvl="1"/>
            <a:r>
              <a:rPr lang="en-IE" sz="2200" dirty="0"/>
              <a:t>Provide a review of the literature related to the topic</a:t>
            </a:r>
          </a:p>
          <a:p>
            <a:pPr lvl="1"/>
            <a:r>
              <a:rPr lang="en-IE" sz="2200" dirty="0"/>
              <a:t>Define the terms and scope of the topic</a:t>
            </a:r>
          </a:p>
          <a:p>
            <a:pPr lvl="1"/>
            <a:r>
              <a:rPr lang="en-IE" sz="2200" dirty="0"/>
              <a:t>Outline the current situation</a:t>
            </a:r>
          </a:p>
          <a:p>
            <a:pPr lvl="1"/>
            <a:r>
              <a:rPr lang="en-IE" sz="2200" dirty="0"/>
              <a:t>Evaluate the current situation (advantages/ disadvantages) and identify the gap</a:t>
            </a:r>
          </a:p>
          <a:p>
            <a:pPr lvl="1"/>
            <a:r>
              <a:rPr lang="en-IE" sz="2200" dirty="0"/>
              <a:t>Identify the importance of the proposed research</a:t>
            </a:r>
          </a:p>
          <a:p>
            <a:pPr lvl="1"/>
            <a:r>
              <a:rPr lang="en-IE" sz="2200" dirty="0"/>
              <a:t>State the research problem/ questions</a:t>
            </a:r>
          </a:p>
          <a:p>
            <a:pPr lvl="1"/>
            <a:r>
              <a:rPr lang="en-IE" sz="2200" dirty="0"/>
              <a:t>State the research aims and/or research objectives</a:t>
            </a:r>
          </a:p>
          <a:p>
            <a:pPr lvl="1"/>
            <a:r>
              <a:rPr lang="en-IE" sz="2200" dirty="0"/>
              <a:t>State the hypotheses</a:t>
            </a:r>
          </a:p>
          <a:p>
            <a:pPr lvl="1"/>
            <a:r>
              <a:rPr lang="en-IE" sz="2200" dirty="0"/>
              <a:t>Outline the order of information in the thesis</a:t>
            </a:r>
          </a:p>
          <a:p>
            <a:pPr lvl="1"/>
            <a:r>
              <a:rPr lang="en-IE" sz="2200" dirty="0"/>
              <a:t>Outline the methodology</a:t>
            </a:r>
          </a:p>
          <a:p>
            <a:pPr eaLnBrk="1" hangingPunct="1">
              <a:defRPr/>
            </a:pPr>
            <a:endParaRPr lang="en-IE" sz="2000" dirty="0"/>
          </a:p>
        </p:txBody>
      </p:sp>
    </p:spTree>
    <p:extLst>
      <p:ext uri="{BB962C8B-B14F-4D97-AF65-F5344CB8AC3E}">
        <p14:creationId xmlns:p14="http://schemas.microsoft.com/office/powerpoint/2010/main" val="337371774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 good introduction </a:t>
            </a:r>
          </a:p>
        </p:txBody>
      </p:sp>
      <p:sp>
        <p:nvSpPr>
          <p:cNvPr id="3" name="Content Placeholder 2"/>
          <p:cNvSpPr>
            <a:spLocks noGrp="1"/>
          </p:cNvSpPr>
          <p:nvPr>
            <p:ph idx="1"/>
          </p:nvPr>
        </p:nvSpPr>
        <p:spPr>
          <a:xfrm>
            <a:off x="1154953" y="2665045"/>
            <a:ext cx="8761412" cy="3416300"/>
          </a:xfrm>
        </p:spPr>
        <p:txBody>
          <a:bodyPr>
            <a:normAutofit/>
          </a:bodyPr>
          <a:lstStyle/>
          <a:p>
            <a:pPr fontAlgn="base"/>
            <a:r>
              <a:rPr lang="en-IE" sz="2000" dirty="0"/>
              <a:t>1. Identify your readership</a:t>
            </a:r>
          </a:p>
          <a:p>
            <a:pPr fontAlgn="base"/>
            <a:r>
              <a:rPr lang="en-IE" sz="2000" dirty="0"/>
              <a:t>2. Hook the reader and grab their attention</a:t>
            </a:r>
          </a:p>
          <a:p>
            <a:pPr fontAlgn="base"/>
            <a:r>
              <a:rPr lang="en-IE" sz="2000" dirty="0"/>
              <a:t>3. Provide relevant background</a:t>
            </a:r>
          </a:p>
          <a:p>
            <a:pPr fontAlgn="base"/>
            <a:r>
              <a:rPr lang="en-IE" sz="2000" dirty="0"/>
              <a:t>4. Give the reader a general knowledge of what the paper is about and questions you will answer/ aims of the paper</a:t>
            </a:r>
          </a:p>
          <a:p>
            <a:pPr fontAlgn="base"/>
            <a:r>
              <a:rPr lang="en-IE" sz="2000" dirty="0"/>
              <a:t>5. Preview key points and lead into thesis statement</a:t>
            </a:r>
          </a:p>
          <a:p>
            <a:endParaRPr lang="en-US" dirty="0"/>
          </a:p>
        </p:txBody>
      </p:sp>
      <p:pic>
        <p:nvPicPr>
          <p:cNvPr id="4" name="Picture 3"/>
          <p:cNvPicPr>
            <a:picLocks noChangeAspect="1"/>
          </p:cNvPicPr>
          <p:nvPr/>
        </p:nvPicPr>
        <p:blipFill>
          <a:blip r:embed="rId3"/>
          <a:stretch>
            <a:fillRect/>
          </a:stretch>
        </p:blipFill>
        <p:spPr>
          <a:xfrm>
            <a:off x="8815387" y="4966554"/>
            <a:ext cx="3019425" cy="1514475"/>
          </a:xfrm>
          <a:prstGeom prst="rect">
            <a:avLst/>
          </a:prstGeom>
        </p:spPr>
      </p:pic>
    </p:spTree>
    <p:extLst>
      <p:ext uri="{BB962C8B-B14F-4D97-AF65-F5344CB8AC3E}">
        <p14:creationId xmlns:p14="http://schemas.microsoft.com/office/powerpoint/2010/main" val="159696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131" y="641158"/>
            <a:ext cx="8761413" cy="706964"/>
          </a:xfrm>
        </p:spPr>
        <p:txBody>
          <a:bodyPr/>
          <a:lstStyle/>
          <a:p>
            <a:r>
              <a:rPr lang="en-US" dirty="0"/>
              <a:t>Check your paragraph structure</a:t>
            </a:r>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96" t="12458" r="-1596" b="-3670"/>
          <a:stretch/>
        </p:blipFill>
        <p:spPr bwMode="auto">
          <a:xfrm>
            <a:off x="2465776" y="2248361"/>
            <a:ext cx="7029918" cy="4609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058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you supported all arguments?</a:t>
            </a:r>
          </a:p>
        </p:txBody>
      </p:sp>
      <p:sp>
        <p:nvSpPr>
          <p:cNvPr id="3" name="Content Placeholder 2"/>
          <p:cNvSpPr>
            <a:spLocks noGrp="1"/>
          </p:cNvSpPr>
          <p:nvPr>
            <p:ph idx="1"/>
          </p:nvPr>
        </p:nvSpPr>
        <p:spPr>
          <a:xfrm>
            <a:off x="1154954" y="2603500"/>
            <a:ext cx="9567753" cy="3416300"/>
          </a:xfrm>
        </p:spPr>
        <p:txBody>
          <a:bodyPr>
            <a:normAutofit/>
          </a:bodyPr>
          <a:lstStyle/>
          <a:p>
            <a:r>
              <a:rPr lang="en-US" sz="2000" b="1" u="sng" dirty="0"/>
              <a:t>Claim + Supporting evidence+ argument indicators + conclusion= Argument </a:t>
            </a:r>
          </a:p>
          <a:p>
            <a:r>
              <a:rPr lang="en-US" sz="2000" dirty="0"/>
              <a:t>Example: </a:t>
            </a:r>
          </a:p>
          <a:p>
            <a:pPr lvl="1" algn="just"/>
            <a:r>
              <a:rPr lang="en-US" sz="2000" dirty="0">
                <a:solidFill>
                  <a:srgbClr val="FF0000"/>
                </a:solidFill>
              </a:rPr>
              <a:t>Claim: </a:t>
            </a:r>
            <a:r>
              <a:rPr lang="en-US" sz="2000" dirty="0"/>
              <a:t>Students with poor attendance fail more exams…</a:t>
            </a:r>
          </a:p>
          <a:p>
            <a:pPr lvl="1" algn="just"/>
            <a:r>
              <a:rPr lang="en-US" sz="2000" dirty="0">
                <a:solidFill>
                  <a:srgbClr val="FF0000"/>
                </a:solidFill>
              </a:rPr>
              <a:t>Supporting Evidence: </a:t>
            </a:r>
            <a:r>
              <a:rPr lang="en-US" sz="2000" dirty="0"/>
              <a:t>…as can be seen in university statistics. </a:t>
            </a:r>
          </a:p>
          <a:p>
            <a:pPr lvl="1" algn="just"/>
            <a:r>
              <a:rPr lang="en-US" sz="2000" dirty="0">
                <a:solidFill>
                  <a:srgbClr val="FF0000"/>
                </a:solidFill>
              </a:rPr>
              <a:t>Argument Indicator: </a:t>
            </a:r>
            <a:r>
              <a:rPr lang="en-US" sz="2000" dirty="0"/>
              <a:t>As a result, it can be concluded that…</a:t>
            </a:r>
          </a:p>
          <a:p>
            <a:pPr lvl="1" algn="just"/>
            <a:r>
              <a:rPr lang="en-US" sz="2000" dirty="0">
                <a:solidFill>
                  <a:srgbClr val="FF0000"/>
                </a:solidFill>
              </a:rPr>
              <a:t>Conclusion: </a:t>
            </a:r>
            <a:r>
              <a:rPr lang="en-US" sz="2000" dirty="0"/>
              <a:t>…attendance is a factor in achieving good results.  </a:t>
            </a:r>
          </a:p>
        </p:txBody>
      </p:sp>
    </p:spTree>
    <p:extLst>
      <p:ext uri="{BB962C8B-B14F-4D97-AF65-F5344CB8AC3E}">
        <p14:creationId xmlns:p14="http://schemas.microsoft.com/office/powerpoint/2010/main" val="4248656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Verbs or “bolts”</a:t>
            </a:r>
          </a:p>
        </p:txBody>
      </p:sp>
      <p:sp>
        <p:nvSpPr>
          <p:cNvPr id="3" name="Content Placeholder 2"/>
          <p:cNvSpPr>
            <a:spLocks noGrp="1"/>
          </p:cNvSpPr>
          <p:nvPr>
            <p:ph idx="1"/>
          </p:nvPr>
        </p:nvSpPr>
        <p:spPr>
          <a:xfrm>
            <a:off x="1154953" y="2377983"/>
            <a:ext cx="8761412" cy="843085"/>
          </a:xfrm>
        </p:spPr>
        <p:txBody>
          <a:bodyPr>
            <a:noAutofit/>
          </a:bodyPr>
          <a:lstStyle/>
          <a:p>
            <a:r>
              <a:rPr lang="en-US" sz="2000" dirty="0"/>
              <a:t>Verbs are the bolts that you will use to hold your argument together. They are usually used in the present tense e.g. Bruner (1986) claims….</a:t>
            </a:r>
          </a:p>
          <a:p>
            <a:r>
              <a:rPr lang="en-US" sz="2000" dirty="0"/>
              <a:t>Examples of Verbs; </a:t>
            </a:r>
          </a:p>
        </p:txBody>
      </p:sp>
      <p:sp>
        <p:nvSpPr>
          <p:cNvPr id="4" name="TextBox 3"/>
          <p:cNvSpPr txBox="1"/>
          <p:nvPr/>
        </p:nvSpPr>
        <p:spPr>
          <a:xfrm>
            <a:off x="1554409" y="3844914"/>
            <a:ext cx="9128369" cy="3016210"/>
          </a:xfrm>
          <a:prstGeom prst="rect">
            <a:avLst/>
          </a:prstGeom>
          <a:noFill/>
        </p:spPr>
        <p:txBody>
          <a:bodyPr wrap="square" numCol="2" rtlCol="0">
            <a:spAutoFit/>
          </a:bodyPr>
          <a:lstStyle/>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Advocates					</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Argues</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Agrees</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Claims</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Emphasizes</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Indicates </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Highlights </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Expands</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Proposes</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Warns</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Suggests</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Recommends</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Reports</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Confirms </a:t>
            </a:r>
          </a:p>
        </p:txBody>
      </p:sp>
    </p:spTree>
    <p:extLst>
      <p:ext uri="{BB962C8B-B14F-4D97-AF65-F5344CB8AC3E}">
        <p14:creationId xmlns:p14="http://schemas.microsoft.com/office/powerpoint/2010/main" val="1861660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 indicators as ‘Signposts’ </a:t>
            </a:r>
          </a:p>
        </p:txBody>
      </p:sp>
      <p:sp>
        <p:nvSpPr>
          <p:cNvPr id="3" name="Content Placeholder 2"/>
          <p:cNvSpPr>
            <a:spLocks noGrp="1"/>
          </p:cNvSpPr>
          <p:nvPr>
            <p:ph idx="1"/>
          </p:nvPr>
        </p:nvSpPr>
        <p:spPr>
          <a:xfrm>
            <a:off x="1154955" y="2603500"/>
            <a:ext cx="8761412" cy="1437054"/>
          </a:xfrm>
        </p:spPr>
        <p:txBody>
          <a:bodyPr>
            <a:normAutofit lnSpcReduction="10000"/>
          </a:bodyPr>
          <a:lstStyle/>
          <a:p>
            <a:r>
              <a:rPr lang="en-US" sz="2000" dirty="0"/>
              <a:t>Argument indicators act like signposts pointing towards an argument you are making e.g. Running on icy surfaces is dangerous, </a:t>
            </a:r>
            <a:r>
              <a:rPr lang="en-US" sz="2000" dirty="0">
                <a:solidFill>
                  <a:srgbClr val="FF0000"/>
                </a:solidFill>
              </a:rPr>
              <a:t>so</a:t>
            </a:r>
            <a:r>
              <a:rPr lang="en-US" sz="2000" dirty="0"/>
              <a:t> it is important to proceed cautiously. </a:t>
            </a:r>
          </a:p>
          <a:p>
            <a:r>
              <a:rPr lang="en-US" sz="2000" dirty="0"/>
              <a:t>Examples;</a:t>
            </a:r>
          </a:p>
          <a:p>
            <a:pPr marL="0" indent="0">
              <a:buNone/>
            </a:pPr>
            <a:endParaRPr lang="en-US" dirty="0"/>
          </a:p>
        </p:txBody>
      </p:sp>
      <p:sp>
        <p:nvSpPr>
          <p:cNvPr id="4" name="TextBox 3"/>
          <p:cNvSpPr txBox="1"/>
          <p:nvPr/>
        </p:nvSpPr>
        <p:spPr>
          <a:xfrm>
            <a:off x="1281724" y="4032739"/>
            <a:ext cx="9128369" cy="2390398"/>
          </a:xfrm>
          <a:prstGeom prst="rect">
            <a:avLst/>
          </a:prstGeom>
          <a:noFill/>
        </p:spPr>
        <p:txBody>
          <a:bodyPr wrap="square" numCol="2" rtlCol="0">
            <a:spAutoFit/>
          </a:bodyPr>
          <a:lstStyle/>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Since</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Because</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For</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Thus</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Therefore</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It follows that</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As a result, it can be concluded that</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This would suggest that</a:t>
            </a:r>
          </a:p>
          <a:p>
            <a:pPr marL="742950" lvl="1" indent="-285750">
              <a:spcBef>
                <a:spcPts val="1000"/>
              </a:spcBef>
              <a:buClr>
                <a:srgbClr val="ACD433"/>
              </a:buClr>
              <a:buSzPct val="80000"/>
              <a:buFont typeface="Wingdings 3" charset="2"/>
              <a:buChar char=""/>
            </a:pPr>
            <a:r>
              <a:rPr lang="en-US" sz="2000" dirty="0">
                <a:solidFill>
                  <a:prstClr val="black">
                    <a:lumMod val="75000"/>
                    <a:lumOff val="25000"/>
                  </a:prstClr>
                </a:solidFill>
              </a:rPr>
              <a:t>If…then…</a:t>
            </a:r>
          </a:p>
          <a:p>
            <a:pPr marL="742950" lvl="1" indent="-285750">
              <a:spcBef>
                <a:spcPts val="1000"/>
              </a:spcBef>
              <a:buClr>
                <a:srgbClr val="ACD433"/>
              </a:buClr>
              <a:buSzPct val="80000"/>
              <a:buFont typeface="Wingdings 3" charset="2"/>
              <a:buChar char=""/>
            </a:pPr>
            <a:endParaRPr lang="en-US" sz="1600" dirty="0">
              <a:solidFill>
                <a:prstClr val="black">
                  <a:lumMod val="75000"/>
                  <a:lumOff val="25000"/>
                </a:prstClr>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5401"/>
          <a:stretch/>
        </p:blipFill>
        <p:spPr bwMode="auto">
          <a:xfrm>
            <a:off x="9162562" y="748447"/>
            <a:ext cx="1089651" cy="99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5713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IE" dirty="0"/>
              <a:t>Guidelines on writing a Conclusion</a:t>
            </a:r>
            <a:endParaRPr lang="en-US" dirty="0"/>
          </a:p>
        </p:txBody>
      </p:sp>
      <p:sp>
        <p:nvSpPr>
          <p:cNvPr id="39939" name="Rectangle 3"/>
          <p:cNvSpPr>
            <a:spLocks noGrp="1" noChangeArrowheads="1"/>
          </p:cNvSpPr>
          <p:nvPr>
            <p:ph idx="1"/>
          </p:nvPr>
        </p:nvSpPr>
        <p:spPr/>
        <p:txBody>
          <a:bodyPr>
            <a:normAutofit fontScale="92500" lnSpcReduction="20000"/>
          </a:bodyPr>
          <a:lstStyle/>
          <a:p>
            <a:pPr>
              <a:defRPr/>
            </a:pPr>
            <a:r>
              <a:rPr lang="en-IE" sz="2000" dirty="0"/>
              <a:t>You should not underestimate the importance of your conclusion. The conclusion is the last thing that your reader will see, so it should be memorable. </a:t>
            </a:r>
            <a:r>
              <a:rPr lang="en-IE" sz="2000" u="sng" dirty="0">
                <a:solidFill>
                  <a:srgbClr val="FF0000"/>
                </a:solidFill>
              </a:rPr>
              <a:t>You will get more marks!</a:t>
            </a:r>
          </a:p>
          <a:p>
            <a:pPr>
              <a:defRPr/>
            </a:pPr>
            <a:r>
              <a:rPr lang="en-IE" sz="2000" dirty="0"/>
              <a:t>Make sure to dedicate enough of your writing time to the conclusion and do not put it off until the very last minute.</a:t>
            </a:r>
          </a:p>
          <a:p>
            <a:pPr>
              <a:defRPr/>
            </a:pPr>
            <a:r>
              <a:rPr lang="en-IE" sz="2000" dirty="0"/>
              <a:t>Remember at 3</a:t>
            </a:r>
            <a:r>
              <a:rPr lang="en-IE" sz="2000" baseline="30000" dirty="0"/>
              <a:t>rd</a:t>
            </a:r>
            <a:r>
              <a:rPr lang="en-IE" sz="2000" dirty="0"/>
              <a:t> level we are not simply describing research but critically evaluating the information.</a:t>
            </a:r>
          </a:p>
          <a:p>
            <a:pPr>
              <a:defRPr/>
            </a:pPr>
            <a:r>
              <a:rPr lang="en-IE" sz="2000" dirty="0"/>
              <a:t>A good conclusion will:</a:t>
            </a:r>
          </a:p>
          <a:p>
            <a:pPr lvl="1">
              <a:defRPr/>
            </a:pPr>
            <a:r>
              <a:rPr lang="en-IE" sz="2000" dirty="0"/>
              <a:t>Review the key points of the dissertation</a:t>
            </a:r>
          </a:p>
          <a:p>
            <a:pPr lvl="1">
              <a:defRPr/>
            </a:pPr>
            <a:r>
              <a:rPr lang="en-IE" sz="2000" dirty="0"/>
              <a:t>Explain to the reader why the information is relevant, applicable, or related to the world as a whole. </a:t>
            </a:r>
          </a:p>
        </p:txBody>
      </p:sp>
    </p:spTree>
    <p:extLst>
      <p:ext uri="{BB962C8B-B14F-4D97-AF65-F5344CB8AC3E}">
        <p14:creationId xmlns:p14="http://schemas.microsoft.com/office/powerpoint/2010/main" val="115666585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IE" dirty="0"/>
              <a:t>Writing a good Conclusion</a:t>
            </a:r>
            <a:endParaRPr lang="en-US" dirty="0"/>
          </a:p>
        </p:txBody>
      </p:sp>
      <p:sp>
        <p:nvSpPr>
          <p:cNvPr id="39939" name="Rectangle 3"/>
          <p:cNvSpPr>
            <a:spLocks noGrp="1" noChangeArrowheads="1"/>
          </p:cNvSpPr>
          <p:nvPr>
            <p:ph idx="1"/>
          </p:nvPr>
        </p:nvSpPr>
        <p:spPr/>
        <p:txBody>
          <a:bodyPr>
            <a:normAutofit/>
          </a:bodyPr>
          <a:lstStyle/>
          <a:p>
            <a:pPr>
              <a:defRPr/>
            </a:pPr>
            <a:r>
              <a:rPr lang="en-IE" sz="2000" dirty="0"/>
              <a:t>Thesis introduction starts out with broad statements about the topic and then narrows it down to the thesis statement, a thesis conclusion does the same in the opposite order:</a:t>
            </a:r>
          </a:p>
          <a:p>
            <a:pPr fontAlgn="base"/>
            <a:r>
              <a:rPr lang="en-IE" sz="2000" b="1" dirty="0"/>
              <a:t>1. Restate the thesis</a:t>
            </a:r>
          </a:p>
          <a:p>
            <a:pPr fontAlgn="base"/>
            <a:r>
              <a:rPr lang="en-IE" sz="2000" b="1" dirty="0"/>
              <a:t>2. Review or reiterate key points of your work</a:t>
            </a:r>
          </a:p>
          <a:p>
            <a:pPr fontAlgn="base"/>
            <a:r>
              <a:rPr lang="en-IE" sz="2000" b="1" dirty="0"/>
              <a:t>3. Explain why your work is relevant</a:t>
            </a:r>
          </a:p>
          <a:p>
            <a:pPr fontAlgn="base"/>
            <a:r>
              <a:rPr lang="en-IE" sz="2000" b="1" dirty="0"/>
              <a:t>4. A take-home message for the reader</a:t>
            </a:r>
          </a:p>
        </p:txBody>
      </p:sp>
      <p:pic>
        <p:nvPicPr>
          <p:cNvPr id="2" name="Picture 1"/>
          <p:cNvPicPr>
            <a:picLocks noChangeAspect="1"/>
          </p:cNvPicPr>
          <p:nvPr/>
        </p:nvPicPr>
        <p:blipFill>
          <a:blip r:embed="rId2"/>
          <a:stretch>
            <a:fillRect/>
          </a:stretch>
        </p:blipFill>
        <p:spPr>
          <a:xfrm>
            <a:off x="8527721" y="4192565"/>
            <a:ext cx="2627604" cy="1743607"/>
          </a:xfrm>
          <a:prstGeom prst="rect">
            <a:avLst/>
          </a:prstGeom>
        </p:spPr>
      </p:pic>
    </p:spTree>
    <p:extLst>
      <p:ext uri="{BB962C8B-B14F-4D97-AF65-F5344CB8AC3E}">
        <p14:creationId xmlns:p14="http://schemas.microsoft.com/office/powerpoint/2010/main" val="7170038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&amp; thank you for coming </a:t>
            </a:r>
            <a:endParaRPr lang="en-IE" dirty="0"/>
          </a:p>
        </p:txBody>
      </p:sp>
      <p:sp>
        <p:nvSpPr>
          <p:cNvPr id="3" name="Content Placeholder 2"/>
          <p:cNvSpPr>
            <a:spLocks noGrp="1"/>
          </p:cNvSpPr>
          <p:nvPr>
            <p:ph idx="1"/>
          </p:nvPr>
        </p:nvSpPr>
        <p:spPr>
          <a:xfrm>
            <a:off x="1154955" y="2603500"/>
            <a:ext cx="4364696" cy="3888740"/>
          </a:xfrm>
        </p:spPr>
        <p:txBody>
          <a:bodyPr>
            <a:normAutofit/>
          </a:bodyPr>
          <a:lstStyle/>
          <a:p>
            <a:r>
              <a:rPr lang="en-US" sz="2000" dirty="0">
                <a:solidFill>
                  <a:srgbClr val="002060"/>
                </a:solidFill>
              </a:rPr>
              <a:t>Objectives for this workshop;</a:t>
            </a:r>
          </a:p>
          <a:p>
            <a:pPr lvl="1">
              <a:buClr>
                <a:srgbClr val="ACD433"/>
              </a:buClr>
            </a:pPr>
            <a:r>
              <a:rPr lang="en-US" sz="2000" dirty="0">
                <a:solidFill>
                  <a:srgbClr val="002060"/>
                </a:solidFill>
              </a:rPr>
              <a:t>Outline a checklist for submitting your thesis</a:t>
            </a:r>
          </a:p>
          <a:p>
            <a:pPr lvl="2">
              <a:buClr>
                <a:srgbClr val="ACD433"/>
              </a:buClr>
            </a:pPr>
            <a:r>
              <a:rPr lang="en-US" sz="2000" dirty="0">
                <a:solidFill>
                  <a:srgbClr val="002060"/>
                </a:solidFill>
              </a:rPr>
              <a:t>Structure </a:t>
            </a:r>
          </a:p>
          <a:p>
            <a:pPr lvl="2">
              <a:buClr>
                <a:srgbClr val="ACD433"/>
              </a:buClr>
            </a:pPr>
            <a:r>
              <a:rPr lang="en-US" sz="2000" dirty="0">
                <a:solidFill>
                  <a:srgbClr val="002060"/>
                </a:solidFill>
              </a:rPr>
              <a:t>Revision</a:t>
            </a:r>
          </a:p>
          <a:p>
            <a:pPr lvl="2">
              <a:buClr>
                <a:srgbClr val="ACD433"/>
              </a:buClr>
            </a:pPr>
            <a:r>
              <a:rPr lang="en-US" sz="2000" dirty="0">
                <a:solidFill>
                  <a:srgbClr val="002060"/>
                </a:solidFill>
              </a:rPr>
              <a:t>Important reminders</a:t>
            </a:r>
          </a:p>
          <a:p>
            <a:pPr lvl="0">
              <a:buClr>
                <a:srgbClr val="ACD433"/>
              </a:buClr>
            </a:pPr>
            <a:r>
              <a:rPr lang="en-US" sz="2000" dirty="0">
                <a:solidFill>
                  <a:srgbClr val="002060"/>
                </a:solidFill>
              </a:rPr>
              <a:t>Everyone will keep track of their own personal checklist throughout</a:t>
            </a:r>
          </a:p>
          <a:p>
            <a:pPr lvl="2">
              <a:buClr>
                <a:srgbClr val="ACD433"/>
              </a:buClr>
            </a:pPr>
            <a:endParaRPr lang="en-US" sz="2000" dirty="0"/>
          </a:p>
        </p:txBody>
      </p:sp>
      <p:pic>
        <p:nvPicPr>
          <p:cNvPr id="5" name="Picture 4"/>
          <p:cNvPicPr>
            <a:picLocks noChangeAspect="1"/>
          </p:cNvPicPr>
          <p:nvPr/>
        </p:nvPicPr>
        <p:blipFill>
          <a:blip r:embed="rId2"/>
          <a:stretch>
            <a:fillRect/>
          </a:stretch>
        </p:blipFill>
        <p:spPr>
          <a:xfrm>
            <a:off x="6831623" y="2969188"/>
            <a:ext cx="3559419" cy="2360050"/>
          </a:xfrm>
          <a:prstGeom prst="rect">
            <a:avLst/>
          </a:prstGeom>
        </p:spPr>
      </p:pic>
    </p:spTree>
    <p:extLst>
      <p:ext uri="{BB962C8B-B14F-4D97-AF65-F5344CB8AC3E}">
        <p14:creationId xmlns:p14="http://schemas.microsoft.com/office/powerpoint/2010/main" val="330139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IE" dirty="0"/>
              <a:t>Writing a good Conclusion</a:t>
            </a:r>
            <a:endParaRPr lang="en-US" dirty="0"/>
          </a:p>
        </p:txBody>
      </p:sp>
      <p:sp>
        <p:nvSpPr>
          <p:cNvPr id="39939" name="Rectangle 3"/>
          <p:cNvSpPr>
            <a:spLocks noGrp="1" noChangeArrowheads="1"/>
          </p:cNvSpPr>
          <p:nvPr>
            <p:ph idx="1"/>
          </p:nvPr>
        </p:nvSpPr>
        <p:spPr/>
        <p:txBody>
          <a:bodyPr>
            <a:normAutofit/>
          </a:bodyPr>
          <a:lstStyle/>
          <a:p>
            <a:pPr fontAlgn="base"/>
            <a:r>
              <a:rPr lang="en-US" sz="2000" dirty="0"/>
              <a:t>Additional tips: </a:t>
            </a:r>
          </a:p>
          <a:p>
            <a:pPr lvl="1" fontAlgn="base"/>
            <a:r>
              <a:rPr lang="en-US" sz="2000" dirty="0"/>
              <a:t>1. Do not summarize too much</a:t>
            </a:r>
          </a:p>
          <a:p>
            <a:pPr lvl="1" fontAlgn="base"/>
            <a:r>
              <a:rPr lang="en-US" sz="2000" dirty="0"/>
              <a:t>2. Be careful when introducing new information</a:t>
            </a:r>
          </a:p>
          <a:p>
            <a:pPr lvl="1" fontAlgn="base"/>
            <a:r>
              <a:rPr lang="en-US" sz="2000" dirty="0"/>
              <a:t>3. Do not use your conclusion to make up for inadequacies in the body of your paper</a:t>
            </a:r>
          </a:p>
          <a:p>
            <a:pPr lvl="1" fontAlgn="base"/>
            <a:r>
              <a:rPr lang="en-US" sz="2000" dirty="0"/>
              <a:t>4. Beware of using the word "conclusion" in your thesis</a:t>
            </a:r>
          </a:p>
          <a:p>
            <a:pPr lvl="1" fontAlgn="base"/>
            <a:r>
              <a:rPr lang="en-US" sz="2000" dirty="0"/>
              <a:t>5. Be careful when giving your own opinion</a:t>
            </a:r>
          </a:p>
          <a:p>
            <a:pPr>
              <a:defRPr/>
            </a:pPr>
            <a:endParaRPr lang="en-IE" b="1" dirty="0"/>
          </a:p>
        </p:txBody>
      </p:sp>
    </p:spTree>
    <p:extLst>
      <p:ext uri="{BB962C8B-B14F-4D97-AF65-F5344CB8AC3E}">
        <p14:creationId xmlns:p14="http://schemas.microsoft.com/office/powerpoint/2010/main" val="293072607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tips to stay focused </a:t>
            </a:r>
          </a:p>
        </p:txBody>
      </p:sp>
      <p:sp>
        <p:nvSpPr>
          <p:cNvPr id="3" name="Content Placeholder 2"/>
          <p:cNvSpPr>
            <a:spLocks noGrp="1"/>
          </p:cNvSpPr>
          <p:nvPr>
            <p:ph idx="1"/>
          </p:nvPr>
        </p:nvSpPr>
        <p:spPr>
          <a:xfrm>
            <a:off x="1154955" y="2603500"/>
            <a:ext cx="8761412" cy="3820746"/>
          </a:xfrm>
        </p:spPr>
        <p:txBody>
          <a:bodyPr>
            <a:normAutofit/>
          </a:bodyPr>
          <a:lstStyle/>
          <a:p>
            <a:r>
              <a:rPr lang="en-IE" sz="2000" b="1" dirty="0"/>
              <a:t>Talk your thesis.</a:t>
            </a:r>
            <a:r>
              <a:rPr lang="en-IE" sz="2000" dirty="0"/>
              <a:t> Tell a friend what your paper is about. Pay attention to your explanation. Are all of the ideas you describe actually in the paper? Where did you start in explaining your ideas. Does your paper match your description? Can the listener easily find all of the ideas you mention in your description?</a:t>
            </a:r>
          </a:p>
          <a:p>
            <a:r>
              <a:rPr lang="en-IE" sz="2000" b="1" dirty="0"/>
              <a:t>Ask someone to read your paper out loud to you.</a:t>
            </a:r>
            <a:r>
              <a:rPr lang="en-IE" sz="2000" dirty="0"/>
              <a:t> Ask a friend to read your draft out loud to you. What do you hear? Where does your reader stumble? Sound confused? Have questions? Did your reader ever get lost in your text? Did ideas flow in the order the reader expected them to? Was anything missing for the reader? Did the reader need more information at any point?</a:t>
            </a:r>
          </a:p>
          <a:p>
            <a:endParaRPr lang="en-US" dirty="0"/>
          </a:p>
        </p:txBody>
      </p:sp>
    </p:spTree>
    <p:extLst>
      <p:ext uri="{BB962C8B-B14F-4D97-AF65-F5344CB8AC3E}">
        <p14:creationId xmlns:p14="http://schemas.microsoft.com/office/powerpoint/2010/main" val="2321078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a:t>Key Points to Remember</a:t>
            </a:r>
          </a:p>
        </p:txBody>
      </p:sp>
      <p:sp>
        <p:nvSpPr>
          <p:cNvPr id="37891" name="Rectangle 3"/>
          <p:cNvSpPr>
            <a:spLocks noGrp="1" noChangeArrowheads="1"/>
          </p:cNvSpPr>
          <p:nvPr>
            <p:ph idx="1"/>
          </p:nvPr>
        </p:nvSpPr>
        <p:spPr>
          <a:xfrm>
            <a:off x="732924" y="2524247"/>
            <a:ext cx="9792836" cy="4078654"/>
          </a:xfrm>
        </p:spPr>
        <p:txBody>
          <a:bodyPr>
            <a:normAutofit fontScale="77500" lnSpcReduction="20000"/>
          </a:bodyPr>
          <a:lstStyle/>
          <a:p>
            <a:pPr eaLnBrk="1" hangingPunct="1">
              <a:lnSpc>
                <a:spcPct val="90000"/>
              </a:lnSpc>
              <a:defRPr/>
            </a:pPr>
            <a:endParaRPr lang="en-IE" sz="2200" dirty="0">
              <a:solidFill>
                <a:srgbClr val="002060"/>
              </a:solidFill>
            </a:endParaRPr>
          </a:p>
          <a:p>
            <a:pPr eaLnBrk="1" hangingPunct="1">
              <a:lnSpc>
                <a:spcPct val="90000"/>
              </a:lnSpc>
              <a:defRPr/>
            </a:pPr>
            <a:r>
              <a:rPr lang="en-IE" sz="2200" dirty="0">
                <a:solidFill>
                  <a:srgbClr val="002060"/>
                </a:solidFill>
              </a:rPr>
              <a:t>Stay calm &amp; set SMART goals; Specific, Measurable, Achievable, relevant and </a:t>
            </a:r>
            <a:r>
              <a:rPr lang="en-IE" sz="2300" dirty="0">
                <a:solidFill>
                  <a:srgbClr val="002060"/>
                </a:solidFill>
              </a:rPr>
              <a:t>time-bound. </a:t>
            </a:r>
          </a:p>
          <a:p>
            <a:pPr eaLnBrk="1" hangingPunct="1">
              <a:lnSpc>
                <a:spcPct val="90000"/>
              </a:lnSpc>
              <a:defRPr/>
            </a:pPr>
            <a:r>
              <a:rPr lang="en-US" sz="2300" dirty="0">
                <a:solidFill>
                  <a:srgbClr val="002060"/>
                </a:solidFill>
              </a:rPr>
              <a:t>Write your thesis statement and objectives of your research on a page in large font and hang it on your wall. Every time you write something ask yourself is this relevant to your thesis statement or does it help one of my questions. </a:t>
            </a:r>
            <a:endParaRPr lang="en-IE" sz="2300" dirty="0">
              <a:solidFill>
                <a:srgbClr val="002060"/>
              </a:solidFill>
            </a:endParaRPr>
          </a:p>
          <a:p>
            <a:pPr eaLnBrk="1" hangingPunct="1">
              <a:lnSpc>
                <a:spcPct val="90000"/>
              </a:lnSpc>
              <a:defRPr/>
            </a:pPr>
            <a:r>
              <a:rPr lang="en-IE" sz="2300" dirty="0">
                <a:solidFill>
                  <a:srgbClr val="002060"/>
                </a:solidFill>
              </a:rPr>
              <a:t>Stay focused and follow your plan</a:t>
            </a:r>
          </a:p>
          <a:p>
            <a:pPr eaLnBrk="1" hangingPunct="1">
              <a:lnSpc>
                <a:spcPct val="90000"/>
              </a:lnSpc>
              <a:defRPr/>
            </a:pPr>
            <a:r>
              <a:rPr lang="en-IE" sz="2300" dirty="0">
                <a:solidFill>
                  <a:srgbClr val="002060"/>
                </a:solidFill>
              </a:rPr>
              <a:t>Proof read your draft out loud (ask a peer)</a:t>
            </a:r>
          </a:p>
          <a:p>
            <a:pPr eaLnBrk="1" hangingPunct="1">
              <a:lnSpc>
                <a:spcPct val="90000"/>
              </a:lnSpc>
              <a:defRPr/>
            </a:pPr>
            <a:r>
              <a:rPr lang="en-IE" sz="2300" dirty="0">
                <a:solidFill>
                  <a:srgbClr val="002060"/>
                </a:solidFill>
              </a:rPr>
              <a:t>Remove (“I”, “We”)</a:t>
            </a:r>
          </a:p>
          <a:p>
            <a:pPr eaLnBrk="1" hangingPunct="1">
              <a:lnSpc>
                <a:spcPct val="90000"/>
              </a:lnSpc>
              <a:defRPr/>
            </a:pPr>
            <a:r>
              <a:rPr lang="en-IE" sz="2300" dirty="0">
                <a:solidFill>
                  <a:srgbClr val="002060"/>
                </a:solidFill>
              </a:rPr>
              <a:t>Re-draft/re-read/repeat</a:t>
            </a:r>
          </a:p>
          <a:p>
            <a:pPr eaLnBrk="1" hangingPunct="1">
              <a:lnSpc>
                <a:spcPct val="90000"/>
              </a:lnSpc>
              <a:buFont typeface="Wingdings" panose="05000000000000000000" pitchFamily="2" charset="2"/>
              <a:buNone/>
              <a:defRPr/>
            </a:pPr>
            <a:endParaRPr lang="en-IE" sz="2300" dirty="0">
              <a:solidFill>
                <a:srgbClr val="002060"/>
              </a:solidFill>
            </a:endParaRPr>
          </a:p>
          <a:p>
            <a:pPr eaLnBrk="1" hangingPunct="1">
              <a:lnSpc>
                <a:spcPct val="90000"/>
              </a:lnSpc>
              <a:buFont typeface="Wingdings" panose="05000000000000000000" pitchFamily="2" charset="2"/>
              <a:buNone/>
              <a:defRPr/>
            </a:pPr>
            <a:r>
              <a:rPr lang="en-IE" sz="2300" dirty="0">
                <a:solidFill>
                  <a:srgbClr val="002060"/>
                </a:solidFill>
              </a:rPr>
              <a:t>Remember! </a:t>
            </a:r>
          </a:p>
          <a:p>
            <a:pPr>
              <a:lnSpc>
                <a:spcPct val="90000"/>
              </a:lnSpc>
              <a:defRPr/>
            </a:pPr>
            <a:r>
              <a:rPr lang="en-IE" sz="2300" dirty="0">
                <a:solidFill>
                  <a:srgbClr val="FF0000"/>
                </a:solidFill>
              </a:rPr>
              <a:t>Check that you have referenced all of your material correctly and accurately</a:t>
            </a:r>
          </a:p>
          <a:p>
            <a:pPr>
              <a:lnSpc>
                <a:spcPct val="90000"/>
              </a:lnSpc>
              <a:defRPr/>
            </a:pPr>
            <a:r>
              <a:rPr lang="en-US" sz="2300" dirty="0">
                <a:solidFill>
                  <a:srgbClr val="FF0000"/>
                </a:solidFill>
              </a:rPr>
              <a:t>Spell check your work before printing </a:t>
            </a:r>
            <a:endParaRPr lang="en-IE" sz="2300" dirty="0">
              <a:solidFill>
                <a:srgbClr val="FF0000"/>
              </a:solidFill>
            </a:endParaRPr>
          </a:p>
          <a:p>
            <a:pPr eaLnBrk="1" hangingPunct="1">
              <a:lnSpc>
                <a:spcPct val="90000"/>
              </a:lnSpc>
              <a:defRPr/>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4607" y="423232"/>
            <a:ext cx="2269168" cy="2269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03845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relate? </a:t>
            </a:r>
          </a:p>
        </p:txBody>
      </p:sp>
      <p:pic>
        <p:nvPicPr>
          <p:cNvPr id="4" name="Content Placeholder 3"/>
          <p:cNvPicPr>
            <a:picLocks noGrp="1" noChangeAspect="1"/>
          </p:cNvPicPr>
          <p:nvPr>
            <p:ph idx="1"/>
          </p:nvPr>
        </p:nvPicPr>
        <p:blipFill>
          <a:blip r:embed="rId3"/>
          <a:stretch>
            <a:fillRect/>
          </a:stretch>
        </p:blipFill>
        <p:spPr>
          <a:xfrm>
            <a:off x="1074980" y="2417884"/>
            <a:ext cx="9581297" cy="4144972"/>
          </a:xfrm>
          <a:prstGeom prst="rect">
            <a:avLst/>
          </a:prstGeom>
        </p:spPr>
      </p:pic>
    </p:spTree>
    <p:extLst>
      <p:ext uri="{BB962C8B-B14F-4D97-AF65-F5344CB8AC3E}">
        <p14:creationId xmlns:p14="http://schemas.microsoft.com/office/powerpoint/2010/main" val="106104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17984" y="137126"/>
            <a:ext cx="5460024" cy="6378778"/>
          </a:xfrm>
          <a:prstGeom prst="rect">
            <a:avLst/>
          </a:prstGeom>
        </p:spPr>
      </p:pic>
    </p:spTree>
    <p:extLst>
      <p:ext uri="{BB962C8B-B14F-4D97-AF65-F5344CB8AC3E}">
        <p14:creationId xmlns:p14="http://schemas.microsoft.com/office/powerpoint/2010/main" val="1773567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defRPr/>
            </a:pPr>
            <a:r>
              <a:rPr lang="en-IE" sz="5000">
                <a:solidFill>
                  <a:srgbClr val="FF0000"/>
                </a:solidFill>
              </a:rPr>
              <a:t>WARNING!</a:t>
            </a:r>
            <a:endParaRPr lang="en-US" sz="5000">
              <a:solidFill>
                <a:srgbClr val="FF0000"/>
              </a:solidFill>
            </a:endParaRPr>
          </a:p>
        </p:txBody>
      </p:sp>
      <p:sp>
        <p:nvSpPr>
          <p:cNvPr id="23555" name="Rectangle 3"/>
          <p:cNvSpPr>
            <a:spLocks noGrp="1" noChangeArrowheads="1"/>
          </p:cNvSpPr>
          <p:nvPr>
            <p:ph idx="1"/>
          </p:nvPr>
        </p:nvSpPr>
        <p:spPr/>
        <p:txBody>
          <a:bodyPr/>
          <a:lstStyle/>
          <a:p>
            <a:pPr eaLnBrk="1" hangingPunct="1">
              <a:defRPr/>
            </a:pPr>
            <a:r>
              <a:rPr lang="en-IE" sz="2000" dirty="0"/>
              <a:t>Always check your thesis guidelines and read your briefly thoroughly!</a:t>
            </a:r>
          </a:p>
          <a:p>
            <a:pPr eaLnBrk="1" hangingPunct="1">
              <a:defRPr/>
            </a:pP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233" y="3536348"/>
            <a:ext cx="2514112" cy="2483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1762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you included all areas? </a:t>
            </a:r>
          </a:p>
        </p:txBody>
      </p:sp>
      <p:pic>
        <p:nvPicPr>
          <p:cNvPr id="13" name="Content Placeholder 12"/>
          <p:cNvPicPr>
            <a:picLocks noGrp="1" noChangeAspect="1"/>
          </p:cNvPicPr>
          <p:nvPr>
            <p:ph idx="1"/>
          </p:nvPr>
        </p:nvPicPr>
        <p:blipFill>
          <a:blip r:embed="rId3"/>
          <a:stretch>
            <a:fillRect/>
          </a:stretch>
        </p:blipFill>
        <p:spPr>
          <a:xfrm>
            <a:off x="2938743" y="2615327"/>
            <a:ext cx="5193831" cy="3895374"/>
          </a:xfrm>
          <a:prstGeom prst="rect">
            <a:avLst/>
          </a:prstGeom>
        </p:spPr>
      </p:pic>
      <p:pic>
        <p:nvPicPr>
          <p:cNvPr id="14" name="Picture 13"/>
          <p:cNvPicPr>
            <a:picLocks noChangeAspect="1"/>
          </p:cNvPicPr>
          <p:nvPr/>
        </p:nvPicPr>
        <p:blipFill rotWithShape="1">
          <a:blip r:embed="rId4"/>
          <a:srcRect t="78634" r="72222" b="-2558"/>
          <a:stretch/>
        </p:blipFill>
        <p:spPr>
          <a:xfrm>
            <a:off x="8334187" y="5578717"/>
            <a:ext cx="1442857" cy="9319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rotWithShape="1">
          <a:blip r:embed="rId5"/>
          <a:srcRect l="27770" t="81323" r="63428" b="12593"/>
          <a:stretch/>
        </p:blipFill>
        <p:spPr>
          <a:xfrm>
            <a:off x="8036264" y="5904030"/>
            <a:ext cx="355602" cy="184639"/>
          </a:xfrm>
          <a:prstGeom prst="rect">
            <a:avLst/>
          </a:prstGeom>
        </p:spPr>
      </p:pic>
      <p:sp>
        <p:nvSpPr>
          <p:cNvPr id="17" name="TextBox 16"/>
          <p:cNvSpPr txBox="1"/>
          <p:nvPr/>
        </p:nvSpPr>
        <p:spPr>
          <a:xfrm>
            <a:off x="8374932" y="5719350"/>
            <a:ext cx="1361366" cy="55399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b="1" dirty="0">
                <a:solidFill>
                  <a:srgbClr val="FF0000"/>
                </a:solidFill>
              </a:rPr>
              <a:t>References/ Bibliography </a:t>
            </a:r>
            <a:r>
              <a:rPr lang="en-US" sz="1600" dirty="0"/>
              <a:t> </a:t>
            </a:r>
          </a:p>
        </p:txBody>
      </p:sp>
    </p:spTree>
    <p:extLst>
      <p:ext uri="{BB962C8B-B14F-4D97-AF65-F5344CB8AC3E}">
        <p14:creationId xmlns:p14="http://schemas.microsoft.com/office/powerpoint/2010/main" val="404098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you revise your thesis, consider;</a:t>
            </a:r>
          </a:p>
        </p:txBody>
      </p:sp>
      <p:sp>
        <p:nvSpPr>
          <p:cNvPr id="3" name="Content Placeholder 2"/>
          <p:cNvSpPr>
            <a:spLocks noGrp="1"/>
          </p:cNvSpPr>
          <p:nvPr>
            <p:ph idx="1"/>
          </p:nvPr>
        </p:nvSpPr>
        <p:spPr/>
        <p:txBody>
          <a:bodyPr>
            <a:normAutofit/>
          </a:bodyPr>
          <a:lstStyle/>
          <a:p>
            <a:pPr lvl="0"/>
            <a:r>
              <a:rPr lang="en-US" sz="2000" dirty="0"/>
              <a:t>Do I answer the question? </a:t>
            </a:r>
          </a:p>
          <a:p>
            <a:pPr lvl="0"/>
            <a:r>
              <a:rPr lang="en-US" sz="2000" dirty="0"/>
              <a:t>Have I taken a position that others might challenge or oppose? </a:t>
            </a:r>
          </a:p>
          <a:p>
            <a:pPr lvl="0"/>
            <a:r>
              <a:rPr lang="en-US" sz="2000" dirty="0"/>
              <a:t>Is my thesis statement specific enough? </a:t>
            </a:r>
          </a:p>
          <a:p>
            <a:pPr lvl="0"/>
            <a:r>
              <a:rPr lang="en-US" sz="2000" dirty="0"/>
              <a:t>Does my thesis pass the “So what?” test? </a:t>
            </a:r>
          </a:p>
          <a:p>
            <a:pPr lvl="0"/>
            <a:r>
              <a:rPr lang="en-US" sz="2000" dirty="0"/>
              <a:t>Does my essay support my thesis specifically and without wandering?</a:t>
            </a:r>
          </a:p>
          <a:p>
            <a:pPr lvl="0"/>
            <a:r>
              <a:rPr lang="en-US" sz="2000" dirty="0"/>
              <a:t>Does my thesis pass the “how and why?” test? </a:t>
            </a:r>
          </a:p>
        </p:txBody>
      </p:sp>
    </p:spTree>
    <p:extLst>
      <p:ext uri="{BB962C8B-B14F-4D97-AF65-F5344CB8AC3E}">
        <p14:creationId xmlns:p14="http://schemas.microsoft.com/office/powerpoint/2010/main" val="4065713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Statement </a:t>
            </a:r>
          </a:p>
        </p:txBody>
      </p:sp>
      <p:pic>
        <p:nvPicPr>
          <p:cNvPr id="6" name="Content Placeholder 5"/>
          <p:cNvPicPr>
            <a:picLocks noGrp="1" noChangeAspect="1"/>
          </p:cNvPicPr>
          <p:nvPr>
            <p:ph idx="1"/>
          </p:nvPr>
        </p:nvPicPr>
        <p:blipFill>
          <a:blip r:embed="rId2"/>
          <a:stretch>
            <a:fillRect/>
          </a:stretch>
        </p:blipFill>
        <p:spPr>
          <a:xfrm>
            <a:off x="1154953" y="2638669"/>
            <a:ext cx="4555066" cy="3416300"/>
          </a:xfrm>
          <a:prstGeom prst="rect">
            <a:avLst/>
          </a:prstGeom>
        </p:spPr>
      </p:pic>
      <p:pic>
        <p:nvPicPr>
          <p:cNvPr id="7" name="Picture 6"/>
          <p:cNvPicPr>
            <a:picLocks noChangeAspect="1"/>
          </p:cNvPicPr>
          <p:nvPr/>
        </p:nvPicPr>
        <p:blipFill>
          <a:blip r:embed="rId3"/>
          <a:stretch>
            <a:fillRect/>
          </a:stretch>
        </p:blipFill>
        <p:spPr>
          <a:xfrm>
            <a:off x="6238364" y="2638669"/>
            <a:ext cx="4528248" cy="3396186"/>
          </a:xfrm>
          <a:prstGeom prst="rect">
            <a:avLst/>
          </a:prstGeom>
        </p:spPr>
      </p:pic>
    </p:spTree>
    <p:extLst>
      <p:ext uri="{BB962C8B-B14F-4D97-AF65-F5344CB8AC3E}">
        <p14:creationId xmlns:p14="http://schemas.microsoft.com/office/powerpoint/2010/main" val="238972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5043"/>
          <a:stretch/>
        </p:blipFill>
        <p:spPr>
          <a:xfrm>
            <a:off x="3147646" y="0"/>
            <a:ext cx="5762674" cy="6858000"/>
          </a:xfrm>
          <a:prstGeom prst="rect">
            <a:avLst/>
          </a:prstGeom>
        </p:spPr>
      </p:pic>
    </p:spTree>
    <p:extLst>
      <p:ext uri="{BB962C8B-B14F-4D97-AF65-F5344CB8AC3E}">
        <p14:creationId xmlns:p14="http://schemas.microsoft.com/office/powerpoint/2010/main" val="2902348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984</TotalTime>
  <Words>1759</Words>
  <Application>Microsoft Office PowerPoint</Application>
  <PresentationFormat>Widescreen</PresentationFormat>
  <Paragraphs>153</Paragraphs>
  <Slides>22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Wingdings</vt:lpstr>
      <vt:lpstr>Wingdings 3</vt:lpstr>
      <vt:lpstr>Ion Boardroom</vt:lpstr>
      <vt:lpstr>Thesis Submission Checklist</vt:lpstr>
      <vt:lpstr>Welcome &amp; thank you for coming </vt:lpstr>
      <vt:lpstr>Who can relate? </vt:lpstr>
      <vt:lpstr>PowerPoint Presentation</vt:lpstr>
      <vt:lpstr>WARNING!</vt:lpstr>
      <vt:lpstr>Have you included all areas? </vt:lpstr>
      <vt:lpstr>As you revise your thesis, consider;</vt:lpstr>
      <vt:lpstr>Thesis Statement </vt:lpstr>
      <vt:lpstr>PowerPoint Presentation</vt:lpstr>
      <vt:lpstr>Guidelines on writing Abstracts</vt:lpstr>
      <vt:lpstr>Guidelines on writing Abstracts</vt:lpstr>
      <vt:lpstr>Guidelines for writing an Introduction</vt:lpstr>
      <vt:lpstr>Writing a good introduction </vt:lpstr>
      <vt:lpstr>Check your paragraph structure</vt:lpstr>
      <vt:lpstr>Have you supported all arguments?</vt:lpstr>
      <vt:lpstr>Verbs or “bolts”</vt:lpstr>
      <vt:lpstr>Argument indicators as ‘Signposts’ </vt:lpstr>
      <vt:lpstr>Guidelines on writing a Conclusion</vt:lpstr>
      <vt:lpstr>Writing a good Conclusion</vt:lpstr>
      <vt:lpstr>Writing a good Conclusion</vt:lpstr>
      <vt:lpstr>General tips to stay focused </vt:lpstr>
      <vt:lpstr>Key Points to Remember</vt:lpstr>
    </vt:vector>
  </TitlesOfParts>
  <Company>Rehab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Aisling Hagerty</dc:creator>
  <cp:lastModifiedBy>Student Services</cp:lastModifiedBy>
  <cp:revision>86</cp:revision>
  <cp:lastPrinted>2019-10-30T12:45:45Z</cp:lastPrinted>
  <dcterms:created xsi:type="dcterms:W3CDTF">2019-10-03T07:06:18Z</dcterms:created>
  <dcterms:modified xsi:type="dcterms:W3CDTF">2020-04-10T09:03:39Z</dcterms:modified>
</cp:coreProperties>
</file>