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3"/>
  </p:notesMasterIdLst>
  <p:handoutMasterIdLst>
    <p:handoutMasterId r:id="rId34"/>
  </p:handoutMasterIdLst>
  <p:sldIdLst>
    <p:sldId id="256" r:id="rId2"/>
    <p:sldId id="270" r:id="rId3"/>
    <p:sldId id="292" r:id="rId4"/>
    <p:sldId id="271" r:id="rId5"/>
    <p:sldId id="273" r:id="rId6"/>
    <p:sldId id="274" r:id="rId7"/>
    <p:sldId id="276" r:id="rId8"/>
    <p:sldId id="277" r:id="rId9"/>
    <p:sldId id="278" r:id="rId10"/>
    <p:sldId id="299" r:id="rId11"/>
    <p:sldId id="279" r:id="rId12"/>
    <p:sldId id="281" r:id="rId13"/>
    <p:sldId id="284" r:id="rId14"/>
    <p:sldId id="285" r:id="rId15"/>
    <p:sldId id="286" r:id="rId16"/>
    <p:sldId id="287" r:id="rId17"/>
    <p:sldId id="293" r:id="rId18"/>
    <p:sldId id="294" r:id="rId19"/>
    <p:sldId id="297" r:id="rId20"/>
    <p:sldId id="295" r:id="rId21"/>
    <p:sldId id="331" r:id="rId22"/>
    <p:sldId id="357" r:id="rId23"/>
    <p:sldId id="332" r:id="rId24"/>
    <p:sldId id="334" r:id="rId25"/>
    <p:sldId id="335" r:id="rId26"/>
    <p:sldId id="318" r:id="rId27"/>
    <p:sldId id="355" r:id="rId28"/>
    <p:sldId id="356" r:id="rId29"/>
    <p:sldId id="298" r:id="rId30"/>
    <p:sldId id="296" r:id="rId31"/>
    <p:sldId id="269" r:id="rId32"/>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89" autoAdjust="0"/>
    <p:restoredTop sz="94660"/>
  </p:normalViewPr>
  <p:slideViewPr>
    <p:cSldViewPr snapToGrid="0">
      <p:cViewPr varScale="1">
        <p:scale>
          <a:sx n="64" d="100"/>
          <a:sy n="64" d="100"/>
        </p:scale>
        <p:origin x="800" y="36"/>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3954" y="-84"/>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04BB54ED-FCD3-4668-B945-DCC971BEA3DA}" type="datetimeFigureOut">
              <a:rPr lang="en-US" smtClean="0"/>
              <a:t>4/21/2020</a:t>
            </a:fld>
            <a:endParaRPr lang="en-US"/>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B9538CBA-B029-460A-93EB-CF1F1E78302C}" type="slidenum">
              <a:rPr lang="en-US" smtClean="0"/>
              <a:t>‹#›</a:t>
            </a:fld>
            <a:endParaRPr lang="en-US"/>
          </a:p>
        </p:txBody>
      </p:sp>
    </p:spTree>
    <p:extLst>
      <p:ext uri="{BB962C8B-B14F-4D97-AF65-F5344CB8AC3E}">
        <p14:creationId xmlns:p14="http://schemas.microsoft.com/office/powerpoint/2010/main" val="260500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999FDC91-1D6A-4C32-A6DA-DB83E60E0705}" type="datetimeFigureOut">
              <a:rPr lang="en-US" smtClean="0"/>
              <a:t>4/21/2020</a:t>
            </a:fld>
            <a:endParaRPr lang="en-US"/>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B0612054-99F5-4731-982B-2F4287A28DCA}" type="slidenum">
              <a:rPr lang="en-US" smtClean="0"/>
              <a:t>‹#›</a:t>
            </a:fld>
            <a:endParaRPr lang="en-US"/>
          </a:p>
        </p:txBody>
      </p:sp>
    </p:spTree>
    <p:extLst>
      <p:ext uri="{BB962C8B-B14F-4D97-AF65-F5344CB8AC3E}">
        <p14:creationId xmlns:p14="http://schemas.microsoft.com/office/powerpoint/2010/main" val="572714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normAutofit/>
          </a:bodyPr>
          <a:lstStyle/>
          <a:p>
            <a:endParaRPr lang="en-IE" dirty="0"/>
          </a:p>
        </p:txBody>
      </p:sp>
      <p:sp>
        <p:nvSpPr>
          <p:cNvPr id="4" name="Footer Placeholder 3"/>
          <p:cNvSpPr>
            <a:spLocks noGrp="1"/>
          </p:cNvSpPr>
          <p:nvPr>
            <p:ph type="ftr" sz="quarter" idx="10"/>
          </p:nvPr>
        </p:nvSpPr>
        <p:spPr/>
        <p:txBody>
          <a:bodyPr/>
          <a:lstStyle/>
          <a:p>
            <a:pPr>
              <a:defRPr/>
            </a:pPr>
            <a:r>
              <a:rPr lang="en-GB"/>
              <a:t>National Learning Network Assessment Service</a:t>
            </a:r>
          </a:p>
        </p:txBody>
      </p:sp>
      <p:sp>
        <p:nvSpPr>
          <p:cNvPr id="5" name="Slide Number Placeholder 4"/>
          <p:cNvSpPr>
            <a:spLocks noGrp="1"/>
          </p:cNvSpPr>
          <p:nvPr>
            <p:ph type="sldNum" sz="quarter" idx="11"/>
          </p:nvPr>
        </p:nvSpPr>
        <p:spPr/>
        <p:txBody>
          <a:bodyPr/>
          <a:lstStyle/>
          <a:p>
            <a:pPr>
              <a:defRPr/>
            </a:pPr>
            <a:fld id="{9C17F06A-8355-4741-8E35-A107AA56408E}" type="slidenum">
              <a:rPr lang="en-GB" smtClean="0"/>
              <a:pPr>
                <a:defRPr/>
              </a:pPr>
              <a:t>7</a:t>
            </a:fld>
            <a:endParaRPr lang="en-GB"/>
          </a:p>
        </p:txBody>
      </p:sp>
    </p:spTree>
    <p:extLst>
      <p:ext uri="{BB962C8B-B14F-4D97-AF65-F5344CB8AC3E}">
        <p14:creationId xmlns:p14="http://schemas.microsoft.com/office/powerpoint/2010/main" val="3809614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normAutofit/>
          </a:bodyPr>
          <a:lstStyle/>
          <a:p>
            <a:endParaRPr lang="en-IE" dirty="0"/>
          </a:p>
        </p:txBody>
      </p:sp>
      <p:sp>
        <p:nvSpPr>
          <p:cNvPr id="4" name="Footer Placeholder 3"/>
          <p:cNvSpPr>
            <a:spLocks noGrp="1"/>
          </p:cNvSpPr>
          <p:nvPr>
            <p:ph type="ftr" sz="quarter" idx="10"/>
          </p:nvPr>
        </p:nvSpPr>
        <p:spPr/>
        <p:txBody>
          <a:bodyPr/>
          <a:lstStyle/>
          <a:p>
            <a:pPr>
              <a:defRPr/>
            </a:pPr>
            <a:r>
              <a:rPr lang="en-GB"/>
              <a:t>National Learning Network Assessment Service</a:t>
            </a:r>
          </a:p>
        </p:txBody>
      </p:sp>
      <p:sp>
        <p:nvSpPr>
          <p:cNvPr id="5" name="Slide Number Placeholder 4"/>
          <p:cNvSpPr>
            <a:spLocks noGrp="1"/>
          </p:cNvSpPr>
          <p:nvPr>
            <p:ph type="sldNum" sz="quarter" idx="11"/>
          </p:nvPr>
        </p:nvSpPr>
        <p:spPr/>
        <p:txBody>
          <a:bodyPr/>
          <a:lstStyle/>
          <a:p>
            <a:pPr>
              <a:defRPr/>
            </a:pPr>
            <a:fld id="{9C17F06A-8355-4741-8E35-A107AA56408E}" type="slidenum">
              <a:rPr lang="en-GB" smtClean="0"/>
              <a:pPr>
                <a:defRPr/>
              </a:pPr>
              <a:t>8</a:t>
            </a:fld>
            <a:endParaRPr lang="en-GB"/>
          </a:p>
        </p:txBody>
      </p:sp>
    </p:spTree>
    <p:extLst>
      <p:ext uri="{BB962C8B-B14F-4D97-AF65-F5344CB8AC3E}">
        <p14:creationId xmlns:p14="http://schemas.microsoft.com/office/powerpoint/2010/main" val="2002968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1C7324FB-702F-43A1-BDBF-B704D29B4F0E}" type="slidenum">
              <a:rPr lang="en-IE" smtClean="0"/>
              <a:pPr>
                <a:defRPr/>
              </a:pPr>
              <a:t>18</a:t>
            </a:fld>
            <a:endParaRPr lang="en-IE" dirty="0"/>
          </a:p>
        </p:txBody>
      </p:sp>
    </p:spTree>
    <p:extLst>
      <p:ext uri="{BB962C8B-B14F-4D97-AF65-F5344CB8AC3E}">
        <p14:creationId xmlns:p14="http://schemas.microsoft.com/office/powerpoint/2010/main" val="1739476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1C7324FB-702F-43A1-BDBF-B704D29B4F0E}" type="slidenum">
              <a:rPr lang="en-IE" smtClean="0"/>
              <a:pPr>
                <a:defRPr/>
              </a:pPr>
              <a:t>19</a:t>
            </a:fld>
            <a:endParaRPr lang="en-IE" dirty="0"/>
          </a:p>
        </p:txBody>
      </p:sp>
    </p:spTree>
    <p:extLst>
      <p:ext uri="{BB962C8B-B14F-4D97-AF65-F5344CB8AC3E}">
        <p14:creationId xmlns:p14="http://schemas.microsoft.com/office/powerpoint/2010/main" val="173947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a:t>You can use ‘et al’ if there is more than two authors</a:t>
            </a:r>
            <a:r>
              <a:rPr lang="en-IE" baseline="0" dirty="0"/>
              <a:t> for in text references. </a:t>
            </a:r>
          </a:p>
          <a:p>
            <a:endParaRPr lang="en-IE" baseline="0" dirty="0"/>
          </a:p>
          <a:p>
            <a:r>
              <a:rPr lang="en-IE" baseline="0" dirty="0"/>
              <a:t>Note- you will need to state all authors names in the bibliography reference (as per your handout template). </a:t>
            </a:r>
            <a:endParaRPr lang="en-IE" dirty="0"/>
          </a:p>
        </p:txBody>
      </p:sp>
      <p:sp>
        <p:nvSpPr>
          <p:cNvPr id="4" name="Slide Number Placeholder 3"/>
          <p:cNvSpPr>
            <a:spLocks noGrp="1"/>
          </p:cNvSpPr>
          <p:nvPr>
            <p:ph type="sldNum" sz="quarter" idx="10"/>
          </p:nvPr>
        </p:nvSpPr>
        <p:spPr/>
        <p:txBody>
          <a:bodyPr/>
          <a:lstStyle/>
          <a:p>
            <a:pPr>
              <a:defRPr/>
            </a:pPr>
            <a:fld id="{1C7324FB-702F-43A1-BDBF-B704D29B4F0E}" type="slidenum">
              <a:rPr lang="en-IE" smtClean="0"/>
              <a:pPr>
                <a:defRPr/>
              </a:pPr>
              <a:t>21</a:t>
            </a:fld>
            <a:endParaRPr lang="en-IE" dirty="0"/>
          </a:p>
        </p:txBody>
      </p:sp>
    </p:spTree>
    <p:extLst>
      <p:ext uri="{BB962C8B-B14F-4D97-AF65-F5344CB8AC3E}">
        <p14:creationId xmlns:p14="http://schemas.microsoft.com/office/powerpoint/2010/main" val="3500313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pPr>
              <a:defRPr/>
            </a:pPr>
            <a:fld id="{1C7324FB-702F-43A1-BDBF-B704D29B4F0E}" type="slidenum">
              <a:rPr lang="en-IE" smtClean="0"/>
              <a:pPr>
                <a:defRPr/>
              </a:pPr>
              <a:t>23</a:t>
            </a:fld>
            <a:endParaRPr lang="en-IE" dirty="0"/>
          </a:p>
        </p:txBody>
      </p:sp>
    </p:spTree>
    <p:extLst>
      <p:ext uri="{BB962C8B-B14F-4D97-AF65-F5344CB8AC3E}">
        <p14:creationId xmlns:p14="http://schemas.microsoft.com/office/powerpoint/2010/main" val="3640511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4/21/2020</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4/21/2020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4/21/2020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4/21/2020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4/21/2020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4/21/2020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4/21/2020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4/21/2020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4/21/2020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4/21/2020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4/21/2020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4/21/2020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4/21/2020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4/21/2020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4/21/2020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4/21/2020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4/21/2020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4/21/2020</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LTJygQwYV84"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2.png"/><Relationship Id="rId4"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2.png"/><Relationship Id="rId4" Type="http://schemas.openxmlformats.org/officeDocument/2006/relationships/notesSlide" Target="../notesSlides/notesSlide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2.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2.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2.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2.png"/><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2.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citethisforme.com/guid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learningdevelopment@iadt.i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7140" y="1096889"/>
            <a:ext cx="5159875" cy="2677648"/>
          </a:xfrm>
        </p:spPr>
        <p:txBody>
          <a:bodyPr/>
          <a:lstStyle/>
          <a:p>
            <a:r>
              <a:rPr lang="en-IE" b="1" dirty="0"/>
              <a:t>Research &amp; Referencing </a:t>
            </a:r>
          </a:p>
        </p:txBody>
      </p:sp>
      <p:sp>
        <p:nvSpPr>
          <p:cNvPr id="3" name="Subtitle 2"/>
          <p:cNvSpPr>
            <a:spLocks noGrp="1"/>
          </p:cNvSpPr>
          <p:nvPr>
            <p:ph type="subTitle" idx="1"/>
          </p:nvPr>
        </p:nvSpPr>
        <p:spPr>
          <a:xfrm>
            <a:off x="6361722" y="3765184"/>
            <a:ext cx="3423140" cy="861420"/>
          </a:xfrm>
        </p:spPr>
        <p:txBody>
          <a:bodyPr>
            <a:normAutofit fontScale="92500"/>
          </a:bodyPr>
          <a:lstStyle/>
          <a:p>
            <a:pPr algn="ctr"/>
            <a:r>
              <a:rPr lang="en-US" b="1" dirty="0">
                <a:solidFill>
                  <a:schemeClr val="bg1"/>
                </a:solidFill>
              </a:rPr>
              <a:t>Study Smart Workshop		</a:t>
            </a:r>
          </a:p>
          <a:p>
            <a:r>
              <a:rPr lang="en-IE" dirty="0"/>
              <a:t>16</a:t>
            </a:r>
            <a:r>
              <a:rPr lang="en-IE" baseline="30000" dirty="0"/>
              <a:t>th</a:t>
            </a:r>
            <a:r>
              <a:rPr lang="en-IE" dirty="0"/>
              <a:t> of January 2020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1392" y="1489930"/>
            <a:ext cx="3502146" cy="3502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3950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try another one…</a:t>
            </a:r>
          </a:p>
        </p:txBody>
      </p:sp>
      <p:sp>
        <p:nvSpPr>
          <p:cNvPr id="3" name="Content Placeholder 2"/>
          <p:cNvSpPr>
            <a:spLocks noGrp="1"/>
          </p:cNvSpPr>
          <p:nvPr>
            <p:ph idx="1"/>
          </p:nvPr>
        </p:nvSpPr>
        <p:spPr/>
        <p:txBody>
          <a:bodyPr/>
          <a:lstStyle/>
          <a:p>
            <a:r>
              <a:rPr lang="en-IE" dirty="0"/>
              <a:t>Modern smartphones have developed into multi-purpose mobile computing devices. Discuss 2 advantages and 3 disadvantages modern mobile-phone technology has contributed to human’s lives? </a:t>
            </a:r>
            <a:endParaRPr lang="en-US" dirty="0"/>
          </a:p>
        </p:txBody>
      </p:sp>
    </p:spTree>
    <p:extLst>
      <p:ext uri="{BB962C8B-B14F-4D97-AF65-F5344CB8AC3E}">
        <p14:creationId xmlns:p14="http://schemas.microsoft.com/office/powerpoint/2010/main" val="621871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92" y="889219"/>
            <a:ext cx="10030884" cy="561975"/>
          </a:xfrm>
        </p:spPr>
        <p:txBody>
          <a:bodyPr/>
          <a:lstStyle/>
          <a:p>
            <a:r>
              <a:rPr lang="en-IE" sz="2800" dirty="0"/>
              <a:t>Locate relevant resource material </a:t>
            </a:r>
          </a:p>
        </p:txBody>
      </p:sp>
      <p:sp>
        <p:nvSpPr>
          <p:cNvPr id="3" name="Content Placeholder 2"/>
          <p:cNvSpPr>
            <a:spLocks noGrp="1"/>
          </p:cNvSpPr>
          <p:nvPr>
            <p:ph idx="1"/>
          </p:nvPr>
        </p:nvSpPr>
        <p:spPr>
          <a:xfrm>
            <a:off x="695568" y="2516554"/>
            <a:ext cx="9696285" cy="3745524"/>
          </a:xfrm>
        </p:spPr>
        <p:txBody>
          <a:bodyPr>
            <a:normAutofit/>
          </a:bodyPr>
          <a:lstStyle/>
          <a:p>
            <a:r>
              <a:rPr lang="en-IE" sz="2400" dirty="0"/>
              <a:t>What sources are available? What are the best sources to use? Identify what to look for and where to find it. </a:t>
            </a:r>
          </a:p>
          <a:p>
            <a:endParaRPr lang="en-IE" sz="2400" dirty="0"/>
          </a:p>
          <a:p>
            <a:r>
              <a:rPr lang="en-IE" sz="2400" dirty="0"/>
              <a:t>Library catalogues, databases, bibliographies, search engines, recommended texts , books , journals, images, people,</a:t>
            </a:r>
          </a:p>
          <a:p>
            <a:pPr marL="0" indent="0">
              <a:buNone/>
            </a:pPr>
            <a:endParaRPr lang="en-IE" sz="2400" dirty="0"/>
          </a:p>
          <a:p>
            <a:r>
              <a:rPr lang="en-IE" sz="2400" dirty="0"/>
              <a:t>Decide search terms and research parameters</a:t>
            </a:r>
          </a:p>
          <a:p>
            <a:endParaRPr lang="en-IE" sz="2400" dirty="0"/>
          </a:p>
        </p:txBody>
      </p:sp>
    </p:spTree>
    <p:extLst>
      <p:ext uri="{BB962C8B-B14F-4D97-AF65-F5344CB8AC3E}">
        <p14:creationId xmlns:p14="http://schemas.microsoft.com/office/powerpoint/2010/main" val="2089939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169" y="916004"/>
            <a:ext cx="10030884" cy="561975"/>
          </a:xfrm>
        </p:spPr>
        <p:txBody>
          <a:bodyPr/>
          <a:lstStyle/>
          <a:p>
            <a:r>
              <a:rPr lang="en-IE" sz="2800" dirty="0"/>
              <a:t>Search terms on databases</a:t>
            </a:r>
          </a:p>
        </p:txBody>
      </p:sp>
      <p:pic>
        <p:nvPicPr>
          <p:cNvPr id="4" name="LTJygQwYV84"/>
          <p:cNvPicPr>
            <a:picLocks noGrp="1" noRot="1" noChangeAspect="1"/>
          </p:cNvPicPr>
          <p:nvPr>
            <p:ph idx="1"/>
            <a:videoFile r:link="rId1"/>
          </p:nvPr>
        </p:nvPicPr>
        <p:blipFill>
          <a:blip r:embed="rId3"/>
          <a:stretch>
            <a:fillRect/>
          </a:stretch>
        </p:blipFill>
        <p:spPr>
          <a:xfrm>
            <a:off x="2344616" y="2633120"/>
            <a:ext cx="6596184" cy="3710353"/>
          </a:xfrm>
          <a:prstGeom prst="rect">
            <a:avLst/>
          </a:prstGeom>
        </p:spPr>
      </p:pic>
    </p:spTree>
    <p:extLst>
      <p:ext uri="{BB962C8B-B14F-4D97-AF65-F5344CB8AC3E}">
        <p14:creationId xmlns:p14="http://schemas.microsoft.com/office/powerpoint/2010/main" val="1094718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9693" y="870249"/>
            <a:ext cx="10030884" cy="561975"/>
          </a:xfrm>
        </p:spPr>
        <p:txBody>
          <a:bodyPr/>
          <a:lstStyle/>
          <a:p>
            <a:r>
              <a:rPr lang="en-IE" sz="2800" dirty="0"/>
              <a:t>Select Material to Use</a:t>
            </a:r>
          </a:p>
        </p:txBody>
      </p:sp>
      <p:sp>
        <p:nvSpPr>
          <p:cNvPr id="3" name="Content Placeholder 2"/>
          <p:cNvSpPr>
            <a:spLocks noGrp="1"/>
          </p:cNvSpPr>
          <p:nvPr>
            <p:ph idx="1"/>
          </p:nvPr>
        </p:nvSpPr>
        <p:spPr>
          <a:xfrm>
            <a:off x="398910" y="2610338"/>
            <a:ext cx="10644228" cy="4042509"/>
          </a:xfrm>
        </p:spPr>
        <p:txBody>
          <a:bodyPr>
            <a:normAutofit/>
          </a:bodyPr>
          <a:lstStyle/>
          <a:p>
            <a:r>
              <a:rPr lang="en-GB" sz="2000" dirty="0"/>
              <a:t>The information collected during the location stage may show that you need to redefine or refocus your research. </a:t>
            </a:r>
          </a:p>
          <a:p>
            <a:r>
              <a:rPr lang="en-GB" sz="2000" dirty="0"/>
              <a:t>Selection and evaluation of resources takes place during the location stage, but it is often better to collect more information than you need, at least initially. </a:t>
            </a:r>
          </a:p>
          <a:p>
            <a:r>
              <a:rPr lang="en-GB" sz="2000" dirty="0"/>
              <a:t>Careful evaluation of the materials is necessary to ensure they are appropriate, authoritative and relevant to your brief.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292" y="4905742"/>
            <a:ext cx="2438400" cy="187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823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015" y="943926"/>
            <a:ext cx="10030884" cy="561975"/>
          </a:xfrm>
        </p:spPr>
        <p:txBody>
          <a:bodyPr/>
          <a:lstStyle/>
          <a:p>
            <a:r>
              <a:rPr lang="en-GB" sz="2800" dirty="0"/>
              <a:t>Tips for Selecting Material </a:t>
            </a:r>
            <a:br>
              <a:rPr lang="en-GB" dirty="0"/>
            </a:br>
            <a:endParaRPr lang="en-IE" dirty="0"/>
          </a:p>
        </p:txBody>
      </p:sp>
      <p:sp>
        <p:nvSpPr>
          <p:cNvPr id="3" name="Content Placeholder 2"/>
          <p:cNvSpPr>
            <a:spLocks noGrp="1"/>
          </p:cNvSpPr>
          <p:nvPr>
            <p:ph idx="1"/>
          </p:nvPr>
        </p:nvSpPr>
        <p:spPr>
          <a:xfrm>
            <a:off x="469249" y="2303199"/>
            <a:ext cx="10284884" cy="4662264"/>
          </a:xfrm>
        </p:spPr>
        <p:txBody>
          <a:bodyPr/>
          <a:lstStyle/>
          <a:p>
            <a:r>
              <a:rPr lang="en-GB" sz="2000" dirty="0"/>
              <a:t>Identifying the source of the information</a:t>
            </a:r>
          </a:p>
          <a:p>
            <a:r>
              <a:rPr lang="en-GB" sz="2000" dirty="0"/>
              <a:t>Focusing on the assignment topic to determine the objectivity, accuracy, suitability and academic merit of the information</a:t>
            </a:r>
          </a:p>
          <a:p>
            <a:r>
              <a:rPr lang="en-GB" sz="2000" dirty="0"/>
              <a:t>Skimming and scanning resources to sort information into categories</a:t>
            </a:r>
          </a:p>
          <a:p>
            <a:r>
              <a:rPr lang="en-GB" sz="2000" dirty="0"/>
              <a:t>Taking brief notes and observing how different sources may relate to one another</a:t>
            </a:r>
          </a:p>
          <a:p>
            <a:r>
              <a:rPr lang="en-GB" sz="2000" dirty="0"/>
              <a:t>Identifying questions or areas which may require further research</a:t>
            </a:r>
          </a:p>
          <a:p>
            <a:r>
              <a:rPr lang="en-GB" sz="2000" dirty="0"/>
              <a:t>Establishing which are your principal and supplementary resource materials.</a:t>
            </a:r>
          </a:p>
          <a:p>
            <a:pPr>
              <a:buNone/>
            </a:pPr>
            <a:endParaRPr lang="en-GB" dirty="0"/>
          </a:p>
          <a:p>
            <a:endParaRPr lang="en-IE" dirty="0"/>
          </a:p>
        </p:txBody>
      </p:sp>
    </p:spTree>
    <p:extLst>
      <p:ext uri="{BB962C8B-B14F-4D97-AF65-F5344CB8AC3E}">
        <p14:creationId xmlns:p14="http://schemas.microsoft.com/office/powerpoint/2010/main" val="2076515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476" y="1009789"/>
            <a:ext cx="10030884" cy="561975"/>
          </a:xfrm>
        </p:spPr>
        <p:txBody>
          <a:bodyPr/>
          <a:lstStyle/>
          <a:p>
            <a:r>
              <a:rPr lang="en-IE" sz="2800" dirty="0"/>
              <a:t>Organising (sorting/structuring)</a:t>
            </a:r>
            <a:br>
              <a:rPr lang="en-IE" dirty="0"/>
            </a:br>
            <a:endParaRPr lang="en-IE" dirty="0"/>
          </a:p>
        </p:txBody>
      </p:sp>
      <p:sp>
        <p:nvSpPr>
          <p:cNvPr id="3" name="Content Placeholder 2"/>
          <p:cNvSpPr>
            <a:spLocks noGrp="1"/>
          </p:cNvSpPr>
          <p:nvPr>
            <p:ph idx="1"/>
          </p:nvPr>
        </p:nvSpPr>
        <p:spPr>
          <a:xfrm>
            <a:off x="1147877" y="2603500"/>
            <a:ext cx="8761412" cy="3416300"/>
          </a:xfrm>
        </p:spPr>
        <p:txBody>
          <a:bodyPr>
            <a:normAutofit fontScale="92500"/>
          </a:bodyPr>
          <a:lstStyle/>
          <a:p>
            <a:r>
              <a:rPr lang="en-GB" sz="2400" dirty="0"/>
              <a:t>This step of the research process requires a more detailed reading of the resource material and the development of a structure for the assignment. Here, the skills of note-taking and arranging information are necessary,</a:t>
            </a:r>
          </a:p>
          <a:p>
            <a:endParaRPr lang="en-GB" sz="2400" dirty="0"/>
          </a:p>
          <a:p>
            <a:endParaRPr lang="en-GB" sz="2400" dirty="0"/>
          </a:p>
          <a:p>
            <a:endParaRPr lang="en-GB" sz="2400" dirty="0"/>
          </a:p>
          <a:p>
            <a:pPr>
              <a:buNone/>
            </a:pPr>
            <a:r>
              <a:rPr lang="en-GB" sz="2800" b="1" dirty="0"/>
              <a:t> </a:t>
            </a:r>
            <a:endParaRPr lang="en-I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3698" y="4487863"/>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5114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558" y="867443"/>
            <a:ext cx="10030884" cy="561975"/>
          </a:xfrm>
        </p:spPr>
        <p:txBody>
          <a:bodyPr/>
          <a:lstStyle/>
          <a:p>
            <a:r>
              <a:rPr lang="en-IE" sz="2400" dirty="0"/>
              <a:t>Tips for Organising your Research </a:t>
            </a:r>
          </a:p>
        </p:txBody>
      </p:sp>
      <p:sp>
        <p:nvSpPr>
          <p:cNvPr id="3" name="Content Placeholder 2"/>
          <p:cNvSpPr>
            <a:spLocks noGrp="1"/>
          </p:cNvSpPr>
          <p:nvPr>
            <p:ph idx="1"/>
          </p:nvPr>
        </p:nvSpPr>
        <p:spPr>
          <a:xfrm>
            <a:off x="468923" y="2461846"/>
            <a:ext cx="9151980" cy="4224215"/>
          </a:xfrm>
        </p:spPr>
        <p:txBody>
          <a:bodyPr>
            <a:normAutofit/>
          </a:bodyPr>
          <a:lstStyle/>
          <a:p>
            <a:r>
              <a:rPr lang="en-GB" sz="2000" dirty="0"/>
              <a:t>Keep your notes focused on the topic</a:t>
            </a:r>
          </a:p>
          <a:p>
            <a:r>
              <a:rPr lang="en-GB" sz="2000" dirty="0"/>
              <a:t>Write in your own words (This will save you time later)</a:t>
            </a:r>
          </a:p>
          <a:p>
            <a:r>
              <a:rPr lang="en-IE" sz="2000" dirty="0"/>
              <a:t>Sort information into categories</a:t>
            </a:r>
          </a:p>
          <a:p>
            <a:r>
              <a:rPr lang="en-GB" sz="2000" dirty="0"/>
              <a:t>Consider how various elements of the topic connect to one another</a:t>
            </a:r>
          </a:p>
          <a:p>
            <a:r>
              <a:rPr lang="en-GB" sz="2000" dirty="0"/>
              <a:t>Establish a detailed plan or outline of the assignment</a:t>
            </a:r>
          </a:p>
          <a:p>
            <a:r>
              <a:rPr lang="en-IE" sz="2000" dirty="0"/>
              <a:t>Develop an argument (NB to critically evaluate info)</a:t>
            </a:r>
          </a:p>
          <a:p>
            <a:r>
              <a:rPr lang="en-GB" sz="2000" dirty="0"/>
              <a:t>Use quotations effectively and sparingly</a:t>
            </a:r>
          </a:p>
          <a:p>
            <a:r>
              <a:rPr lang="en-GB" sz="2000" dirty="0"/>
              <a:t>Reference as you go!</a:t>
            </a:r>
            <a:endParaRPr lang="en-IE" sz="2000" dirty="0"/>
          </a:p>
        </p:txBody>
      </p:sp>
    </p:spTree>
    <p:extLst>
      <p:ext uri="{BB962C8B-B14F-4D97-AF65-F5344CB8AC3E}">
        <p14:creationId xmlns:p14="http://schemas.microsoft.com/office/powerpoint/2010/main" val="3555002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558" y="867443"/>
            <a:ext cx="10030884" cy="561975"/>
          </a:xfrm>
        </p:spPr>
        <p:txBody>
          <a:bodyPr/>
          <a:lstStyle/>
          <a:p>
            <a:r>
              <a:rPr lang="en-IE" sz="2400" dirty="0"/>
              <a:t>Tips for Organising your Research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3028375"/>
              </p:ext>
            </p:extLst>
          </p:nvPr>
        </p:nvGraphicFramePr>
        <p:xfrm>
          <a:off x="2196124" y="2479195"/>
          <a:ext cx="6879104" cy="4206240"/>
        </p:xfrm>
        <a:graphic>
          <a:graphicData uri="http://schemas.openxmlformats.org/drawingml/2006/table">
            <a:tbl>
              <a:tblPr firstRow="1" firstCol="1" bandRow="1">
                <a:tableStyleId>{5C22544A-7EE6-4342-B048-85BDC9FD1C3A}</a:tableStyleId>
              </a:tblPr>
              <a:tblGrid>
                <a:gridCol w="859374">
                  <a:extLst>
                    <a:ext uri="{9D8B030D-6E8A-4147-A177-3AD203B41FA5}">
                      <a16:colId xmlns:a16="http://schemas.microsoft.com/office/drawing/2014/main" val="20000"/>
                    </a:ext>
                  </a:extLst>
                </a:gridCol>
                <a:gridCol w="859374">
                  <a:extLst>
                    <a:ext uri="{9D8B030D-6E8A-4147-A177-3AD203B41FA5}">
                      <a16:colId xmlns:a16="http://schemas.microsoft.com/office/drawing/2014/main" val="20001"/>
                    </a:ext>
                  </a:extLst>
                </a:gridCol>
                <a:gridCol w="859374">
                  <a:extLst>
                    <a:ext uri="{9D8B030D-6E8A-4147-A177-3AD203B41FA5}">
                      <a16:colId xmlns:a16="http://schemas.microsoft.com/office/drawing/2014/main" val="20002"/>
                    </a:ext>
                  </a:extLst>
                </a:gridCol>
                <a:gridCol w="859374">
                  <a:extLst>
                    <a:ext uri="{9D8B030D-6E8A-4147-A177-3AD203B41FA5}">
                      <a16:colId xmlns:a16="http://schemas.microsoft.com/office/drawing/2014/main" val="20003"/>
                    </a:ext>
                  </a:extLst>
                </a:gridCol>
                <a:gridCol w="860402">
                  <a:extLst>
                    <a:ext uri="{9D8B030D-6E8A-4147-A177-3AD203B41FA5}">
                      <a16:colId xmlns:a16="http://schemas.microsoft.com/office/drawing/2014/main" val="20004"/>
                    </a:ext>
                  </a:extLst>
                </a:gridCol>
                <a:gridCol w="860402">
                  <a:extLst>
                    <a:ext uri="{9D8B030D-6E8A-4147-A177-3AD203B41FA5}">
                      <a16:colId xmlns:a16="http://schemas.microsoft.com/office/drawing/2014/main" val="20005"/>
                    </a:ext>
                  </a:extLst>
                </a:gridCol>
                <a:gridCol w="860402">
                  <a:extLst>
                    <a:ext uri="{9D8B030D-6E8A-4147-A177-3AD203B41FA5}">
                      <a16:colId xmlns:a16="http://schemas.microsoft.com/office/drawing/2014/main" val="20006"/>
                    </a:ext>
                  </a:extLst>
                </a:gridCol>
                <a:gridCol w="860402">
                  <a:extLst>
                    <a:ext uri="{9D8B030D-6E8A-4147-A177-3AD203B41FA5}">
                      <a16:colId xmlns:a16="http://schemas.microsoft.com/office/drawing/2014/main" val="20007"/>
                    </a:ext>
                  </a:extLst>
                </a:gridCol>
              </a:tblGrid>
              <a:tr h="417670">
                <a:tc>
                  <a:txBody>
                    <a:bodyPr/>
                    <a:lstStyle/>
                    <a:p>
                      <a:pPr marL="0" marR="0">
                        <a:lnSpc>
                          <a:spcPct val="115000"/>
                        </a:lnSpc>
                        <a:spcBef>
                          <a:spcPts val="0"/>
                        </a:spcBef>
                        <a:spcAft>
                          <a:spcPts val="0"/>
                        </a:spcAft>
                      </a:pPr>
                      <a:r>
                        <a:rPr lang="en-US" sz="800" dirty="0">
                          <a:effectLst/>
                        </a:rPr>
                        <a:t>Name of Author</a:t>
                      </a:r>
                      <a:endParaRPr lang="en-US" sz="800" dirty="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Year</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Article or Book title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Journal Title or Publisher name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Place of Publication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dirty="0">
                          <a:effectLst/>
                        </a:rPr>
                        <a:t>Page Numbers used </a:t>
                      </a:r>
                      <a:endParaRPr lang="en-US" sz="800" dirty="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dirty="0">
                          <a:effectLst/>
                        </a:rPr>
                        <a:t>Volume &amp; Issue No. (Journals)</a:t>
                      </a:r>
                      <a:endParaRPr lang="en-US" sz="800" dirty="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Section of essay used/ Themes </a:t>
                      </a:r>
                      <a:endParaRPr lang="en-US" sz="800">
                        <a:effectLst/>
                        <a:latin typeface="Calibri"/>
                        <a:ea typeface="Calibri"/>
                        <a:cs typeface="Times New Roman"/>
                      </a:endParaRPr>
                    </a:p>
                  </a:txBody>
                  <a:tcPr marL="49288" marR="49288" marT="0" marB="0"/>
                </a:tc>
                <a:extLst>
                  <a:ext uri="{0D108BD9-81ED-4DB2-BD59-A6C34878D82A}">
                    <a16:rowId xmlns:a16="http://schemas.microsoft.com/office/drawing/2014/main" val="10000"/>
                  </a:ext>
                </a:extLst>
              </a:tr>
              <a:tr h="417670">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extLst>
                  <a:ext uri="{0D108BD9-81ED-4DB2-BD59-A6C34878D82A}">
                    <a16:rowId xmlns:a16="http://schemas.microsoft.com/office/drawing/2014/main" val="10001"/>
                  </a:ext>
                </a:extLst>
              </a:tr>
              <a:tr h="417670">
                <a:tc>
                  <a:txBody>
                    <a:bodyPr/>
                    <a:lstStyle/>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extLst>
                  <a:ext uri="{0D108BD9-81ED-4DB2-BD59-A6C34878D82A}">
                    <a16:rowId xmlns:a16="http://schemas.microsoft.com/office/drawing/2014/main" val="10002"/>
                  </a:ext>
                </a:extLst>
              </a:tr>
              <a:tr h="417670">
                <a:tc>
                  <a:txBody>
                    <a:bodyPr/>
                    <a:lstStyle/>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extLst>
                  <a:ext uri="{0D108BD9-81ED-4DB2-BD59-A6C34878D82A}">
                    <a16:rowId xmlns:a16="http://schemas.microsoft.com/office/drawing/2014/main" val="10003"/>
                  </a:ext>
                </a:extLst>
              </a:tr>
              <a:tr h="417670">
                <a:tc>
                  <a:txBody>
                    <a:bodyPr/>
                    <a:lstStyle/>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extLst>
                  <a:ext uri="{0D108BD9-81ED-4DB2-BD59-A6C34878D82A}">
                    <a16:rowId xmlns:a16="http://schemas.microsoft.com/office/drawing/2014/main" val="10004"/>
                  </a:ext>
                </a:extLst>
              </a:tr>
              <a:tr h="417670">
                <a:tc>
                  <a:txBody>
                    <a:bodyPr/>
                    <a:lstStyle/>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 </a:t>
                      </a:r>
                    </a:p>
                    <a:p>
                      <a:pPr marL="0" marR="0">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extLst>
                  <a:ext uri="{0D108BD9-81ED-4DB2-BD59-A6C34878D82A}">
                    <a16:rowId xmlns:a16="http://schemas.microsoft.com/office/drawing/2014/main" val="10005"/>
                  </a:ext>
                </a:extLst>
              </a:tr>
              <a:tr h="417670">
                <a:tc>
                  <a:txBody>
                    <a:bodyPr/>
                    <a:lstStyle/>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extLst>
                  <a:ext uri="{0D108BD9-81ED-4DB2-BD59-A6C34878D82A}">
                    <a16:rowId xmlns:a16="http://schemas.microsoft.com/office/drawing/2014/main" val="10006"/>
                  </a:ext>
                </a:extLst>
              </a:tr>
              <a:tr h="417670">
                <a:tc>
                  <a:txBody>
                    <a:bodyPr/>
                    <a:lstStyle/>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extLst>
                  <a:ext uri="{0D108BD9-81ED-4DB2-BD59-A6C34878D82A}">
                    <a16:rowId xmlns:a16="http://schemas.microsoft.com/office/drawing/2014/main" val="10007"/>
                  </a:ext>
                </a:extLst>
              </a:tr>
              <a:tr h="417670">
                <a:tc>
                  <a:txBody>
                    <a:bodyPr/>
                    <a:lstStyle/>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extLst>
                  <a:ext uri="{0D108BD9-81ED-4DB2-BD59-A6C34878D82A}">
                    <a16:rowId xmlns:a16="http://schemas.microsoft.com/office/drawing/2014/main" val="10008"/>
                  </a:ext>
                </a:extLst>
              </a:tr>
              <a:tr h="417670">
                <a:tc>
                  <a:txBody>
                    <a:bodyPr/>
                    <a:lstStyle/>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 </a:t>
                      </a:r>
                    </a:p>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a:effectLst/>
                        </a:rPr>
                        <a:t> </a:t>
                      </a:r>
                      <a:endParaRPr lang="en-US" sz="800">
                        <a:effectLst/>
                        <a:latin typeface="Calibri"/>
                        <a:ea typeface="Calibri"/>
                        <a:cs typeface="Times New Roman"/>
                      </a:endParaRPr>
                    </a:p>
                  </a:txBody>
                  <a:tcPr marL="49288" marR="49288" marT="0" marB="0"/>
                </a:tc>
                <a:tc>
                  <a:txBody>
                    <a:bodyPr/>
                    <a:lstStyle/>
                    <a:p>
                      <a:pPr marL="0" marR="0">
                        <a:lnSpc>
                          <a:spcPct val="115000"/>
                        </a:lnSpc>
                        <a:spcBef>
                          <a:spcPts val="0"/>
                        </a:spcBef>
                        <a:spcAft>
                          <a:spcPts val="0"/>
                        </a:spcAft>
                      </a:pPr>
                      <a:r>
                        <a:rPr lang="en-US" sz="800" dirty="0">
                          <a:effectLst/>
                        </a:rPr>
                        <a:t> </a:t>
                      </a:r>
                      <a:endParaRPr lang="en-US" sz="800" dirty="0">
                        <a:effectLst/>
                        <a:latin typeface="Calibri"/>
                        <a:ea typeface="Calibri"/>
                        <a:cs typeface="Times New Roman"/>
                      </a:endParaRPr>
                    </a:p>
                  </a:txBody>
                  <a:tcPr marL="49288" marR="49288"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56703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pPr eaLnBrk="1" hangingPunct="1"/>
            <a:r>
              <a:rPr lang="en-IE" dirty="0">
                <a:solidFill>
                  <a:srgbClr val="92D050"/>
                </a:solidFill>
              </a:rPr>
              <a:t>Why do I need to Reference?</a:t>
            </a:r>
            <a:endParaRPr lang="en-US" dirty="0">
              <a:solidFill>
                <a:srgbClr val="92D05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123" y="2295967"/>
            <a:ext cx="2697163" cy="199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8611" y="4874541"/>
            <a:ext cx="1444625"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2539" y="2241489"/>
            <a:ext cx="2895600" cy="203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1452" y="4786435"/>
            <a:ext cx="25177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r="7926"/>
          <a:stretch/>
        </p:blipFill>
        <p:spPr bwMode="auto">
          <a:xfrm>
            <a:off x="5390662" y="3560885"/>
            <a:ext cx="1729153"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88645" y="4173660"/>
            <a:ext cx="23050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88645" y="6310434"/>
            <a:ext cx="23050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4667" y="4012041"/>
            <a:ext cx="2451344"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69086" y="6310435"/>
            <a:ext cx="20669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1112" y="4627685"/>
            <a:ext cx="22987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122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pPr eaLnBrk="1" hangingPunct="1"/>
            <a:r>
              <a:rPr lang="en-IE" dirty="0">
                <a:solidFill>
                  <a:srgbClr val="92D050"/>
                </a:solidFill>
              </a:rPr>
              <a:t>When do I need to Reference?</a:t>
            </a:r>
            <a:endParaRPr lang="en-US" dirty="0">
              <a:solidFill>
                <a:srgbClr val="92D050"/>
              </a:solidFill>
            </a:endParaRPr>
          </a:p>
        </p:txBody>
      </p:sp>
      <p:sp>
        <p:nvSpPr>
          <p:cNvPr id="3" name="Rectangle 2"/>
          <p:cNvSpPr/>
          <p:nvPr/>
        </p:nvSpPr>
        <p:spPr>
          <a:xfrm>
            <a:off x="1669803" y="3029351"/>
            <a:ext cx="8911203" cy="1323439"/>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8000" b="1" dirty="0">
                <a:ln/>
                <a:solidFill>
                  <a:srgbClr val="FF0000"/>
                </a:solidFill>
              </a:rPr>
              <a:t>ALL THE TIME!!!</a:t>
            </a:r>
          </a:p>
        </p:txBody>
      </p:sp>
    </p:spTree>
    <p:extLst>
      <p:ext uri="{BB962C8B-B14F-4D97-AF65-F5344CB8AC3E}">
        <p14:creationId xmlns:p14="http://schemas.microsoft.com/office/powerpoint/2010/main" val="67503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&amp; thank you for coming </a:t>
            </a:r>
            <a:endParaRPr lang="en-IE" dirty="0"/>
          </a:p>
        </p:txBody>
      </p:sp>
      <p:sp>
        <p:nvSpPr>
          <p:cNvPr id="3" name="Content Placeholder 2"/>
          <p:cNvSpPr>
            <a:spLocks noGrp="1"/>
          </p:cNvSpPr>
          <p:nvPr>
            <p:ph idx="1"/>
          </p:nvPr>
        </p:nvSpPr>
        <p:spPr/>
        <p:txBody>
          <a:bodyPr/>
          <a:lstStyle/>
          <a:p>
            <a:r>
              <a:rPr lang="en-US" sz="2000" dirty="0"/>
              <a:t>Objectives for this workshop;</a:t>
            </a:r>
          </a:p>
          <a:p>
            <a:pPr lvl="1"/>
            <a:r>
              <a:rPr lang="en-US" dirty="0"/>
              <a:t>Why is research important for assignments?</a:t>
            </a:r>
          </a:p>
          <a:p>
            <a:pPr lvl="1"/>
            <a:r>
              <a:rPr lang="en-US" dirty="0"/>
              <a:t>Researching tips</a:t>
            </a:r>
          </a:p>
          <a:p>
            <a:pPr lvl="1"/>
            <a:r>
              <a:rPr lang="en-US" dirty="0"/>
              <a:t>Referencing &amp; general tips </a:t>
            </a:r>
          </a:p>
          <a:p>
            <a:pPr lvl="1"/>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8709" y="2795954"/>
            <a:ext cx="2587748" cy="258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1399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92D050"/>
                </a:solidFill>
              </a:rPr>
              <a:t>3 types of in text references</a:t>
            </a:r>
          </a:p>
        </p:txBody>
      </p:sp>
      <p:sp>
        <p:nvSpPr>
          <p:cNvPr id="3" name="Content Placeholder 2"/>
          <p:cNvSpPr>
            <a:spLocks noGrp="1"/>
          </p:cNvSpPr>
          <p:nvPr>
            <p:ph idx="1"/>
          </p:nvPr>
        </p:nvSpPr>
        <p:spPr>
          <a:xfrm>
            <a:off x="677334" y="2276872"/>
            <a:ext cx="9213427" cy="4023360"/>
          </a:xfrm>
        </p:spPr>
        <p:txBody>
          <a:bodyPr>
            <a:normAutofit/>
          </a:bodyPr>
          <a:lstStyle/>
          <a:p>
            <a:pPr marL="457200" indent="-457200">
              <a:buFont typeface="+mj-lt"/>
              <a:buAutoNum type="arabicPeriod"/>
            </a:pPr>
            <a:r>
              <a:rPr lang="en-IE" sz="2400" dirty="0">
                <a:solidFill>
                  <a:srgbClr val="002060"/>
                </a:solidFill>
              </a:rPr>
              <a:t>Direct Quote</a:t>
            </a:r>
          </a:p>
          <a:p>
            <a:pPr marL="457200" indent="-457200">
              <a:buFont typeface="+mj-lt"/>
              <a:buAutoNum type="arabicPeriod"/>
            </a:pPr>
            <a:r>
              <a:rPr lang="en-IE" sz="2400" dirty="0">
                <a:solidFill>
                  <a:srgbClr val="002060"/>
                </a:solidFill>
              </a:rPr>
              <a:t>Paraphrasing</a:t>
            </a:r>
          </a:p>
          <a:p>
            <a:pPr marL="457200" indent="-457200">
              <a:buFont typeface="+mj-lt"/>
              <a:buAutoNum type="arabicPeriod"/>
            </a:pPr>
            <a:r>
              <a:rPr lang="en-IE" sz="2400" dirty="0">
                <a:solidFill>
                  <a:srgbClr val="002060"/>
                </a:solidFill>
              </a:rPr>
              <a:t>In text reference</a:t>
            </a:r>
          </a:p>
          <a:p>
            <a:pPr marL="457200" indent="-457200">
              <a:buFont typeface="+mj-lt"/>
              <a:buAutoNum type="arabicPeriod"/>
            </a:pPr>
            <a:endParaRPr lang="en-IE" sz="4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812" y="4095261"/>
            <a:ext cx="4062954" cy="2275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4586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pPr eaLnBrk="1" hangingPunct="1"/>
            <a:r>
              <a:rPr lang="en-IE" dirty="0">
                <a:solidFill>
                  <a:srgbClr val="92D050"/>
                </a:solidFill>
              </a:rPr>
              <a:t>Direct Quotes</a:t>
            </a:r>
            <a:endParaRPr lang="en-US" dirty="0">
              <a:solidFill>
                <a:srgbClr val="92D050"/>
              </a:solidFill>
            </a:endParaRPr>
          </a:p>
        </p:txBody>
      </p:sp>
      <p:sp>
        <p:nvSpPr>
          <p:cNvPr id="30722" name="Rectangle 3"/>
          <p:cNvSpPr>
            <a:spLocks noGrp="1"/>
          </p:cNvSpPr>
          <p:nvPr>
            <p:ph idx="1"/>
          </p:nvPr>
        </p:nvSpPr>
        <p:spPr>
          <a:xfrm>
            <a:off x="941594" y="2610338"/>
            <a:ext cx="9489599" cy="3828562"/>
          </a:xfrm>
        </p:spPr>
        <p:txBody>
          <a:bodyPr>
            <a:normAutofit/>
          </a:bodyPr>
          <a:lstStyle/>
          <a:p>
            <a:r>
              <a:rPr lang="en-IE" altLang="en-US" sz="2400" dirty="0">
                <a:solidFill>
                  <a:srgbClr val="002060"/>
                </a:solidFill>
              </a:rPr>
              <a:t>A direct quote is when you have written exactly what you have read</a:t>
            </a:r>
          </a:p>
          <a:p>
            <a:pPr lvl="1"/>
            <a:r>
              <a:rPr lang="en-IE" altLang="en-US" sz="2400" dirty="0">
                <a:solidFill>
                  <a:srgbClr val="FF0000"/>
                </a:solidFill>
              </a:rPr>
              <a:t>Let’s look at an example from an article by McCarthy, Kelly and Johnson (2012) </a:t>
            </a:r>
          </a:p>
          <a:p>
            <a:pPr lvl="1"/>
            <a:r>
              <a:rPr lang="en-IE" altLang="en-US" sz="2400" dirty="0">
                <a:solidFill>
                  <a:srgbClr val="FF0000"/>
                </a:solidFill>
              </a:rPr>
              <a:t>Example Quote; McCarty et al. states that </a:t>
            </a:r>
            <a:r>
              <a:rPr lang="en-US" altLang="en-US" sz="2400" dirty="0">
                <a:solidFill>
                  <a:srgbClr val="FF0000"/>
                </a:solidFill>
              </a:rPr>
              <a:t>“Pipe deterioration is considered to be a complex process, which is influenced by a huge amount of factors” (2012, p. 34).</a:t>
            </a:r>
          </a:p>
          <a:p>
            <a:pPr algn="just" eaLnBrk="1" hangingPunct="1">
              <a:buFont typeface="Georgia" pitchFamily="18" charset="0"/>
              <a:buNone/>
            </a:pPr>
            <a:endParaRPr lang="en-US" altLang="en-US" sz="2400" i="1" dirty="0">
              <a:solidFill>
                <a:srgbClr val="002060"/>
              </a:solidFill>
            </a:endParaRPr>
          </a:p>
          <a:p>
            <a:pPr eaLnBrk="1" hangingPunct="1">
              <a:buFont typeface="Georgia" pitchFamily="18" charset="0"/>
              <a:buNone/>
            </a:pPr>
            <a:endParaRPr lang="en-US" altLang="en-US" i="1" dirty="0">
              <a:solidFill>
                <a:srgbClr val="BE0F02"/>
              </a:solidFill>
            </a:endParaRPr>
          </a:p>
          <a:p>
            <a:pPr eaLnBrk="1" hangingPunct="1"/>
            <a:endParaRPr lang="en-US" dirty="0"/>
          </a:p>
        </p:txBody>
      </p:sp>
      <p:pic>
        <p:nvPicPr>
          <p:cNvPr id="2" name="Audio 1">
            <a:hlinkClick r:id="" action="ppaction://media"/>
            <a:extLst>
              <a:ext uri="{FF2B5EF4-FFF2-40B4-BE49-F238E27FC236}">
                <a16:creationId xmlns:a16="http://schemas.microsoft.com/office/drawing/2014/main" id="{477FF703-57EF-494B-A17E-908D141D75F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91844828"/>
      </p:ext>
    </p:extLst>
  </p:cSld>
  <p:clrMapOvr>
    <a:masterClrMapping/>
  </p:clrMapOvr>
  <mc:AlternateContent xmlns:mc="http://schemas.openxmlformats.org/markup-compatibility/2006">
    <mc:Choice xmlns:p14="http://schemas.microsoft.com/office/powerpoint/2010/main" Requires="p14">
      <p:transition spd="slow" p14:dur="2000" advTm="32772"/>
    </mc:Choice>
    <mc:Fallback>
      <p:transition spd="slow" advTm="327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B512-8A00-42E9-9130-6CEF2C6578EC}"/>
              </a:ext>
            </a:extLst>
          </p:cNvPr>
          <p:cNvSpPr>
            <a:spLocks noGrp="1"/>
          </p:cNvSpPr>
          <p:nvPr>
            <p:ph type="title"/>
          </p:nvPr>
        </p:nvSpPr>
        <p:spPr>
          <a:xfrm>
            <a:off x="982233" y="838200"/>
            <a:ext cx="8761413" cy="706964"/>
          </a:xfrm>
        </p:spPr>
        <p:txBody>
          <a:bodyPr/>
          <a:lstStyle/>
          <a:p>
            <a:r>
              <a:rPr lang="en-US" dirty="0">
                <a:solidFill>
                  <a:srgbClr val="92D050"/>
                </a:solidFill>
              </a:rPr>
              <a:t>Longer</a:t>
            </a:r>
            <a:r>
              <a:rPr lang="en-US" dirty="0"/>
              <a:t> </a:t>
            </a:r>
            <a:r>
              <a:rPr lang="en-US" dirty="0">
                <a:solidFill>
                  <a:srgbClr val="92D050"/>
                </a:solidFill>
              </a:rPr>
              <a:t>Quotations</a:t>
            </a:r>
            <a:r>
              <a:rPr lang="en-US" dirty="0"/>
              <a:t> </a:t>
            </a:r>
            <a:endParaRPr lang="en-IE" dirty="0"/>
          </a:p>
        </p:txBody>
      </p:sp>
      <p:sp>
        <p:nvSpPr>
          <p:cNvPr id="3" name="Content Placeholder 2">
            <a:extLst>
              <a:ext uri="{FF2B5EF4-FFF2-40B4-BE49-F238E27FC236}">
                <a16:creationId xmlns:a16="http://schemas.microsoft.com/office/drawing/2014/main" id="{42509B2B-22A5-4E49-AE86-63E0744E084F}"/>
              </a:ext>
            </a:extLst>
          </p:cNvPr>
          <p:cNvSpPr>
            <a:spLocks noGrp="1"/>
          </p:cNvSpPr>
          <p:nvPr>
            <p:ph idx="1"/>
          </p:nvPr>
        </p:nvSpPr>
        <p:spPr>
          <a:xfrm>
            <a:off x="1154954" y="2603500"/>
            <a:ext cx="9513045" cy="3416300"/>
          </a:xfrm>
        </p:spPr>
        <p:txBody>
          <a:bodyPr>
            <a:normAutofit/>
          </a:bodyPr>
          <a:lstStyle/>
          <a:p>
            <a:pPr marL="0" lvl="1" indent="0" defTabSz="914400">
              <a:spcBef>
                <a:spcPts val="480"/>
              </a:spcBef>
              <a:buClr>
                <a:srgbClr val="000000"/>
              </a:buClr>
              <a:buSzPct val="100000"/>
              <a:buNone/>
            </a:pPr>
            <a:r>
              <a:rPr lang="en-US" sz="2400" dirty="0" err="1">
                <a:solidFill>
                  <a:srgbClr val="002060"/>
                </a:solidFill>
                <a:sym typeface="Arial"/>
              </a:rPr>
              <a:t>Pattell</a:t>
            </a:r>
            <a:r>
              <a:rPr lang="en-US" sz="2400" dirty="0">
                <a:solidFill>
                  <a:srgbClr val="002060"/>
                </a:solidFill>
                <a:sym typeface="Arial"/>
              </a:rPr>
              <a:t> et al. (1998) highlight the unnecessary nature of the violence enacted by the rebels:</a:t>
            </a:r>
          </a:p>
          <a:p>
            <a:pPr marL="0" lvl="1" indent="0" defTabSz="914400">
              <a:spcBef>
                <a:spcPts val="480"/>
              </a:spcBef>
              <a:buClr>
                <a:srgbClr val="000000"/>
              </a:buClr>
              <a:buSzPct val="100000"/>
              <a:buNone/>
            </a:pPr>
            <a:r>
              <a:rPr lang="en-US" kern="0" dirty="0">
                <a:solidFill>
                  <a:srgbClr val="000000"/>
                </a:solidFill>
                <a:latin typeface="Arial"/>
                <a:cs typeface="Arial"/>
                <a:sym typeface="Arial"/>
                <a:rtl val="0"/>
              </a:rPr>
              <a:t> </a:t>
            </a:r>
          </a:p>
          <a:p>
            <a:pPr marL="457200" lvl="1" indent="0" defTabSz="914400">
              <a:spcBef>
                <a:spcPts val="480"/>
              </a:spcBef>
              <a:buClr>
                <a:srgbClr val="000000"/>
              </a:buClr>
              <a:buSzPct val="100000"/>
              <a:buNone/>
            </a:pPr>
            <a:r>
              <a:rPr lang="en-US" sz="2200" dirty="0">
                <a:solidFill>
                  <a:srgbClr val="FF0000"/>
                </a:solidFill>
                <a:sym typeface="Arial"/>
              </a:rPr>
              <a:t>The violent nature of rebels attacks seemed to be somewhat senseless. The murdered women and children who were doing little more than seeking refuge nearby. They showed little remorse for their acts and seemed to revel in their destruction of human </a:t>
            </a:r>
          </a:p>
          <a:p>
            <a:pPr marL="457200" lvl="1" indent="0" defTabSz="914400">
              <a:spcBef>
                <a:spcPts val="480"/>
              </a:spcBef>
              <a:buClr>
                <a:srgbClr val="000000"/>
              </a:buClr>
              <a:buSzPct val="100000"/>
              <a:buNone/>
            </a:pPr>
            <a:r>
              <a:rPr lang="en-US" sz="2200" dirty="0">
                <a:solidFill>
                  <a:srgbClr val="FF0000"/>
                </a:solidFill>
                <a:sym typeface="Arial"/>
              </a:rPr>
              <a:t>life (p. 451).</a:t>
            </a:r>
          </a:p>
          <a:p>
            <a:endParaRPr lang="en-IE" dirty="0"/>
          </a:p>
        </p:txBody>
      </p:sp>
      <p:pic>
        <p:nvPicPr>
          <p:cNvPr id="12" name="Audio 11">
            <a:hlinkClick r:id="" action="ppaction://media"/>
            <a:extLst>
              <a:ext uri="{FF2B5EF4-FFF2-40B4-BE49-F238E27FC236}">
                <a16:creationId xmlns:a16="http://schemas.microsoft.com/office/drawing/2014/main" id="{AC8DA06B-8F7F-4BAB-80A0-3DA2FB8F8FB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581158596"/>
      </p:ext>
    </p:extLst>
  </p:cSld>
  <p:clrMapOvr>
    <a:masterClrMapping/>
  </p:clrMapOvr>
  <mc:AlternateContent xmlns:mc="http://schemas.openxmlformats.org/markup-compatibility/2006">
    <mc:Choice xmlns:p14="http://schemas.microsoft.com/office/powerpoint/2010/main" Requires="p14">
      <p:transition spd="slow" p14:dur="2000" advTm="45315"/>
    </mc:Choice>
    <mc:Fallback>
      <p:transition spd="slow" advTm="453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a:xfrm>
            <a:off x="713948" y="876309"/>
            <a:ext cx="8229600" cy="1066800"/>
          </a:xfrm>
        </p:spPr>
        <p:txBody>
          <a:bodyPr>
            <a:noAutofit/>
          </a:bodyPr>
          <a:lstStyle/>
          <a:p>
            <a:pPr eaLnBrk="1" hangingPunct="1"/>
            <a:r>
              <a:rPr lang="en-IE" dirty="0">
                <a:solidFill>
                  <a:srgbClr val="92D050"/>
                </a:solidFill>
              </a:rPr>
              <a:t>Paraphrasing</a:t>
            </a:r>
            <a:br>
              <a:rPr lang="en-IE" dirty="0">
                <a:solidFill>
                  <a:srgbClr val="92D050"/>
                </a:solidFill>
              </a:rPr>
            </a:br>
            <a:endParaRPr lang="en-US" dirty="0">
              <a:solidFill>
                <a:srgbClr val="92D050"/>
              </a:solidFill>
            </a:endParaRPr>
          </a:p>
        </p:txBody>
      </p:sp>
      <p:sp>
        <p:nvSpPr>
          <p:cNvPr id="31746" name="Rectangle 3"/>
          <p:cNvSpPr>
            <a:spLocks noGrp="1"/>
          </p:cNvSpPr>
          <p:nvPr>
            <p:ph idx="1"/>
          </p:nvPr>
        </p:nvSpPr>
        <p:spPr>
          <a:xfrm>
            <a:off x="444538" y="2348917"/>
            <a:ext cx="10270354" cy="4324350"/>
          </a:xfrm>
        </p:spPr>
        <p:txBody>
          <a:bodyPr>
            <a:normAutofit fontScale="92500" lnSpcReduction="10000"/>
          </a:bodyPr>
          <a:lstStyle/>
          <a:p>
            <a:r>
              <a:rPr lang="en-IE" altLang="en-US" sz="2400" dirty="0">
                <a:solidFill>
                  <a:srgbClr val="002060"/>
                </a:solidFill>
              </a:rPr>
              <a:t>What is Paraphrasing?														</a:t>
            </a:r>
          </a:p>
          <a:p>
            <a:pPr lvl="1"/>
            <a:r>
              <a:rPr lang="en-IE" altLang="en-US" sz="2400" dirty="0">
                <a:solidFill>
                  <a:srgbClr val="002060"/>
                </a:solidFill>
              </a:rPr>
              <a:t>Rewriting information in your own words. </a:t>
            </a:r>
          </a:p>
          <a:p>
            <a:pPr lvl="1"/>
            <a:r>
              <a:rPr lang="en-IE" altLang="en-US" sz="2400" dirty="0">
                <a:solidFill>
                  <a:srgbClr val="002060"/>
                </a:solidFill>
              </a:rPr>
              <a:t>Summarising what the author said in a different way</a:t>
            </a:r>
          </a:p>
          <a:p>
            <a:pPr marL="457200" lvl="1" indent="0">
              <a:buNone/>
            </a:pPr>
            <a:endParaRPr lang="en-IE" altLang="en-US" sz="2400" dirty="0">
              <a:solidFill>
                <a:schemeClr val="tx1"/>
              </a:solidFill>
              <a:ea typeface="+mj-ea"/>
              <a:cs typeface="+mj-cs"/>
            </a:endParaRPr>
          </a:p>
          <a:p>
            <a:pPr>
              <a:buNone/>
            </a:pPr>
            <a:r>
              <a:rPr lang="en-IE" altLang="en-US" sz="2400" b="1" dirty="0">
                <a:solidFill>
                  <a:srgbClr val="002060"/>
                </a:solidFill>
              </a:rPr>
              <a:t>Example: </a:t>
            </a:r>
          </a:p>
          <a:p>
            <a:pPr>
              <a:buNone/>
            </a:pPr>
            <a:r>
              <a:rPr lang="en-IE" altLang="en-US" sz="2400" dirty="0">
                <a:solidFill>
                  <a:srgbClr val="FF0000"/>
                </a:solidFill>
              </a:rPr>
              <a:t>An article by McCarthy et al (2012) states that </a:t>
            </a:r>
            <a:r>
              <a:rPr lang="en-US" altLang="en-US" sz="2400" dirty="0">
                <a:solidFill>
                  <a:srgbClr val="FF0000"/>
                </a:solidFill>
              </a:rPr>
              <a:t>“Pipe deterioration is considered as a complex process, which is influenced by a huge amount of factors” (p. 34) (direct quote)</a:t>
            </a:r>
          </a:p>
          <a:p>
            <a:pPr algn="just" eaLnBrk="1" hangingPunct="1">
              <a:buFont typeface="Georgia" pitchFamily="18" charset="0"/>
              <a:buNone/>
            </a:pPr>
            <a:r>
              <a:rPr lang="en-IE" altLang="en-US" sz="2400" dirty="0">
                <a:solidFill>
                  <a:srgbClr val="FF0000"/>
                </a:solidFill>
              </a:rPr>
              <a:t>McCarthy et al (2012) state that pipe deterioration can be influenced by many factors and is understood to be a complicated process. (paraphrased)</a:t>
            </a:r>
            <a:endParaRPr lang="en-IE" sz="2400" dirty="0">
              <a:solidFill>
                <a:srgbClr val="FF0000"/>
              </a:solidFill>
            </a:endParaRPr>
          </a:p>
          <a:p>
            <a:pPr eaLnBrk="1" hangingPunct="1">
              <a:buFont typeface="Georgia" pitchFamily="18" charset="0"/>
              <a:buNone/>
            </a:pPr>
            <a:endParaRPr lang="en-IE" altLang="en-US" sz="2400" i="1" dirty="0">
              <a:solidFill>
                <a:srgbClr val="BE0F02"/>
              </a:solidFill>
            </a:endParaRPr>
          </a:p>
          <a:p>
            <a:pPr eaLnBrk="1" hangingPunct="1"/>
            <a:endParaRPr lang="en-US" sz="2000" dirty="0"/>
          </a:p>
        </p:txBody>
      </p:sp>
      <p:pic>
        <p:nvPicPr>
          <p:cNvPr id="8" name="Audio 7">
            <a:hlinkClick r:id="" action="ppaction://media"/>
            <a:extLst>
              <a:ext uri="{FF2B5EF4-FFF2-40B4-BE49-F238E27FC236}">
                <a16:creationId xmlns:a16="http://schemas.microsoft.com/office/drawing/2014/main" id="{B765CD98-D407-405C-86E8-36DE113A76B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211636151"/>
      </p:ext>
    </p:extLst>
  </p:cSld>
  <p:clrMapOvr>
    <a:masterClrMapping/>
  </p:clrMapOvr>
  <mc:AlternateContent xmlns:mc="http://schemas.openxmlformats.org/markup-compatibility/2006">
    <mc:Choice xmlns:p14="http://schemas.microsoft.com/office/powerpoint/2010/main" Requires="p14">
      <p:transition spd="slow" p14:dur="2000" advTm="28988"/>
    </mc:Choice>
    <mc:Fallback>
      <p:transition spd="slow" advTm="289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p:txBody>
          <a:bodyPr/>
          <a:lstStyle/>
          <a:p>
            <a:pPr eaLnBrk="1" hangingPunct="1"/>
            <a:r>
              <a:rPr lang="en-IE" dirty="0">
                <a:solidFill>
                  <a:srgbClr val="92D050"/>
                </a:solidFill>
              </a:rPr>
              <a:t>Do I need to reference anywhere else?</a:t>
            </a:r>
            <a:endParaRPr lang="en-US" dirty="0">
              <a:solidFill>
                <a:srgbClr val="92D050"/>
              </a:solidFill>
            </a:endParaRPr>
          </a:p>
        </p:txBody>
      </p:sp>
      <p:sp>
        <p:nvSpPr>
          <p:cNvPr id="33794" name="Rectangle 3"/>
          <p:cNvSpPr>
            <a:spLocks noGrp="1"/>
          </p:cNvSpPr>
          <p:nvPr>
            <p:ph idx="1"/>
          </p:nvPr>
        </p:nvSpPr>
        <p:spPr/>
        <p:txBody>
          <a:bodyPr/>
          <a:lstStyle/>
          <a:p>
            <a:pPr eaLnBrk="1" hangingPunct="1"/>
            <a:r>
              <a:rPr lang="en-IE" sz="3600" dirty="0">
                <a:solidFill>
                  <a:srgbClr val="002060"/>
                </a:solidFill>
              </a:rPr>
              <a:t>Yes!</a:t>
            </a:r>
          </a:p>
          <a:p>
            <a:pPr eaLnBrk="1" hangingPunct="1"/>
            <a:endParaRPr lang="en-U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554" y="2735384"/>
            <a:ext cx="5294923" cy="3971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Audio 2">
            <a:hlinkClick r:id="" action="ppaction://media"/>
            <a:extLst>
              <a:ext uri="{FF2B5EF4-FFF2-40B4-BE49-F238E27FC236}">
                <a16:creationId xmlns:a16="http://schemas.microsoft.com/office/drawing/2014/main" id="{98D92976-4371-4E2A-BE2E-024B0BE281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246090506"/>
      </p:ext>
    </p:extLst>
  </p:cSld>
  <p:clrMapOvr>
    <a:masterClrMapping/>
  </p:clrMapOvr>
  <mc:AlternateContent xmlns:mc="http://schemas.openxmlformats.org/markup-compatibility/2006">
    <mc:Choice xmlns:p14="http://schemas.microsoft.com/office/powerpoint/2010/main" Requires="p14">
      <p:transition spd="slow" p14:dur="2000" advTm="6687"/>
    </mc:Choice>
    <mc:Fallback>
      <p:transition spd="slow" advTm="66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p:txBody>
          <a:bodyPr/>
          <a:lstStyle/>
          <a:p>
            <a:pPr eaLnBrk="1" hangingPunct="1"/>
            <a:r>
              <a:rPr lang="en-IE" dirty="0">
                <a:solidFill>
                  <a:srgbClr val="92D050"/>
                </a:solidFill>
              </a:rPr>
              <a:t>What is a bibliography?</a:t>
            </a:r>
            <a:endParaRPr lang="en-US" dirty="0">
              <a:solidFill>
                <a:srgbClr val="92D050"/>
              </a:solidFill>
            </a:endParaRPr>
          </a:p>
        </p:txBody>
      </p:sp>
      <p:sp>
        <p:nvSpPr>
          <p:cNvPr id="34818" name="Rectangle 3"/>
          <p:cNvSpPr>
            <a:spLocks noGrp="1"/>
          </p:cNvSpPr>
          <p:nvPr>
            <p:ph idx="1"/>
          </p:nvPr>
        </p:nvSpPr>
        <p:spPr>
          <a:xfrm>
            <a:off x="638257" y="2416877"/>
            <a:ext cx="8596668" cy="4257532"/>
          </a:xfrm>
        </p:spPr>
        <p:txBody>
          <a:bodyPr>
            <a:normAutofit/>
          </a:bodyPr>
          <a:lstStyle/>
          <a:p>
            <a:r>
              <a:rPr lang="en-IE" sz="2400" dirty="0">
                <a:solidFill>
                  <a:srgbClr val="002060"/>
                </a:solidFill>
              </a:rPr>
              <a:t>Provide the full information for someone, if they wanted to look up the authors you cited in text. </a:t>
            </a:r>
          </a:p>
          <a:p>
            <a:r>
              <a:rPr lang="en-US" sz="2400" dirty="0">
                <a:solidFill>
                  <a:srgbClr val="002060"/>
                </a:solidFill>
              </a:rPr>
              <a:t>Microsoft word has a feature to add your bibliography using your footnotes and in text references. This can be found under the ‘References’ tab.</a:t>
            </a:r>
          </a:p>
        </p:txBody>
      </p:sp>
      <p:pic>
        <p:nvPicPr>
          <p:cNvPr id="2" name="Picture 1"/>
          <p:cNvPicPr>
            <a:picLocks noChangeAspect="1"/>
          </p:cNvPicPr>
          <p:nvPr/>
        </p:nvPicPr>
        <p:blipFill rotWithShape="1">
          <a:blip r:embed="rId4"/>
          <a:srcRect r="58197" b="77705"/>
          <a:stretch/>
        </p:blipFill>
        <p:spPr>
          <a:xfrm>
            <a:off x="3657600" y="4841823"/>
            <a:ext cx="5096656" cy="1528997"/>
          </a:xfrm>
          <a:prstGeom prst="rect">
            <a:avLst/>
          </a:prstGeom>
        </p:spPr>
      </p:pic>
      <p:cxnSp>
        <p:nvCxnSpPr>
          <p:cNvPr id="4" name="Straight Arrow Connector 3"/>
          <p:cNvCxnSpPr/>
          <p:nvPr/>
        </p:nvCxnSpPr>
        <p:spPr>
          <a:xfrm>
            <a:off x="5831174" y="4946754"/>
            <a:ext cx="1663908" cy="839449"/>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sp>
        <p:nvSpPr>
          <p:cNvPr id="6" name="Oval 5"/>
          <p:cNvSpPr/>
          <p:nvPr/>
        </p:nvSpPr>
        <p:spPr>
          <a:xfrm>
            <a:off x="7959778" y="5471409"/>
            <a:ext cx="539646" cy="3147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Audio 2">
            <a:hlinkClick r:id="" action="ppaction://media"/>
            <a:extLst>
              <a:ext uri="{FF2B5EF4-FFF2-40B4-BE49-F238E27FC236}">
                <a16:creationId xmlns:a16="http://schemas.microsoft.com/office/drawing/2014/main" id="{8EAFDBCE-3D2F-44E4-B52E-026D4C27318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408294104"/>
      </p:ext>
    </p:extLst>
  </p:cSld>
  <p:clrMapOvr>
    <a:masterClrMapping/>
  </p:clrMapOvr>
  <mc:AlternateContent xmlns:mc="http://schemas.openxmlformats.org/markup-compatibility/2006">
    <mc:Choice xmlns:p14="http://schemas.microsoft.com/office/powerpoint/2010/main" Requires="p14">
      <p:transition spd="slow" p14:dur="2000" advTm="25903"/>
    </mc:Choice>
    <mc:Fallback>
      <p:transition spd="slow" advTm="259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Things to remember… </a:t>
            </a:r>
          </a:p>
        </p:txBody>
      </p:sp>
      <p:sp>
        <p:nvSpPr>
          <p:cNvPr id="3" name="Content Placeholder 2"/>
          <p:cNvSpPr>
            <a:spLocks noGrp="1"/>
          </p:cNvSpPr>
          <p:nvPr>
            <p:ph idx="1"/>
          </p:nvPr>
        </p:nvSpPr>
        <p:spPr>
          <a:xfrm>
            <a:off x="1154955" y="2603500"/>
            <a:ext cx="7764193" cy="3416300"/>
          </a:xfrm>
        </p:spPr>
        <p:txBody>
          <a:bodyPr>
            <a:normAutofit/>
          </a:bodyPr>
          <a:lstStyle/>
          <a:p>
            <a:r>
              <a:rPr lang="en-US" sz="2400" dirty="0"/>
              <a:t>Referencing is not as scary as it seems.</a:t>
            </a:r>
          </a:p>
          <a:p>
            <a:r>
              <a:rPr lang="en-US" sz="2400" dirty="0"/>
              <a:t> If in doubt, REFERENCE!</a:t>
            </a:r>
          </a:p>
          <a:p>
            <a:r>
              <a:rPr lang="en-US" sz="2400" dirty="0"/>
              <a:t>Use websites such as </a:t>
            </a:r>
            <a:r>
              <a:rPr lang="en-US" sz="2400" dirty="0" err="1"/>
              <a:t>TurnItIn</a:t>
            </a:r>
            <a:r>
              <a:rPr lang="en-US" sz="2400" dirty="0"/>
              <a:t> to check for plagiarism </a:t>
            </a:r>
          </a:p>
          <a:p>
            <a:r>
              <a:rPr lang="en-US" sz="2400" dirty="0"/>
              <a:t>Check the referencing style before starting.</a:t>
            </a:r>
          </a:p>
          <a:p>
            <a:r>
              <a:rPr lang="en-US" sz="2400" dirty="0"/>
              <a:t>Reference as you go!</a:t>
            </a: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9050" y="469887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udio 4">
            <a:hlinkClick r:id="" action="ppaction://media"/>
            <a:extLst>
              <a:ext uri="{FF2B5EF4-FFF2-40B4-BE49-F238E27FC236}">
                <a16:creationId xmlns:a16="http://schemas.microsoft.com/office/drawing/2014/main" id="{24A69C2C-0903-40CC-BE8D-2CDC1B57B3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393064251"/>
      </p:ext>
    </p:extLst>
  </p:cSld>
  <p:clrMapOvr>
    <a:masterClrMapping/>
  </p:clrMapOvr>
  <mc:AlternateContent xmlns:mc="http://schemas.openxmlformats.org/markup-compatibility/2006">
    <mc:Choice xmlns:p14="http://schemas.microsoft.com/office/powerpoint/2010/main" Requires="p14">
      <p:transition spd="slow" p14:dur="2000" advTm="25712"/>
    </mc:Choice>
    <mc:Fallback>
      <p:transition spd="slow" advTm="257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4"/>
          <a:stretch>
            <a:fillRect/>
          </a:stretch>
        </p:blipFill>
        <p:spPr>
          <a:xfrm>
            <a:off x="854440" y="1013814"/>
            <a:ext cx="5260004" cy="3168442"/>
          </a:xfrm>
          <a:prstGeom prst="rect">
            <a:avLst/>
          </a:prstGeom>
        </p:spPr>
      </p:pic>
      <p:pic>
        <p:nvPicPr>
          <p:cNvPr id="7" name="Picture 6"/>
          <p:cNvPicPr>
            <a:picLocks noChangeAspect="1"/>
          </p:cNvPicPr>
          <p:nvPr/>
        </p:nvPicPr>
        <p:blipFill>
          <a:blip r:embed="rId5"/>
          <a:stretch>
            <a:fillRect/>
          </a:stretch>
        </p:blipFill>
        <p:spPr>
          <a:xfrm>
            <a:off x="6880456" y="2292332"/>
            <a:ext cx="4127350" cy="3779848"/>
          </a:xfrm>
          <a:prstGeom prst="rect">
            <a:avLst/>
          </a:prstGeom>
        </p:spPr>
      </p:pic>
      <p:pic>
        <p:nvPicPr>
          <p:cNvPr id="6" name="Audio 5">
            <a:hlinkClick r:id="" action="ppaction://media"/>
            <a:extLst>
              <a:ext uri="{FF2B5EF4-FFF2-40B4-BE49-F238E27FC236}">
                <a16:creationId xmlns:a16="http://schemas.microsoft.com/office/drawing/2014/main" id="{322D1631-A691-481E-BF2A-7AADC3B7E55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603592410"/>
      </p:ext>
    </p:extLst>
  </p:cSld>
  <p:clrMapOvr>
    <a:masterClrMapping/>
  </p:clrMapOvr>
  <mc:AlternateContent xmlns:mc="http://schemas.openxmlformats.org/markup-compatibility/2006">
    <mc:Choice xmlns:p14="http://schemas.microsoft.com/office/powerpoint/2010/main" Requires="p14">
      <p:transition spd="slow" p14:dur="2000" advTm="5645"/>
    </mc:Choice>
    <mc:Fallback>
      <p:transition spd="slow" advTm="56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b="14648"/>
          <a:stretch/>
        </p:blipFill>
        <p:spPr>
          <a:xfrm>
            <a:off x="809468" y="1217952"/>
            <a:ext cx="10568067" cy="5073812"/>
          </a:xfrm>
          <a:prstGeom prst="rect">
            <a:avLst/>
          </a:prstGeom>
        </p:spPr>
      </p:pic>
      <p:pic>
        <p:nvPicPr>
          <p:cNvPr id="3" name="Audio 2">
            <a:hlinkClick r:id="" action="ppaction://media"/>
            <a:extLst>
              <a:ext uri="{FF2B5EF4-FFF2-40B4-BE49-F238E27FC236}">
                <a16:creationId xmlns:a16="http://schemas.microsoft.com/office/drawing/2014/main" id="{9AABE30C-C953-482F-A3FB-EAFD07153B5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3825463935"/>
      </p:ext>
    </p:extLst>
  </p:cSld>
  <p:clrMapOvr>
    <a:masterClrMapping/>
  </p:clrMapOvr>
  <mc:AlternateContent xmlns:mc="http://schemas.openxmlformats.org/markup-compatibility/2006">
    <mc:Choice xmlns:p14="http://schemas.microsoft.com/office/powerpoint/2010/main" Requires="p14">
      <p:transition spd="slow" p14:dur="2000" advTm="11280"/>
    </mc:Choice>
    <mc:Fallback>
      <p:transition spd="slow" advTm="112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2D050"/>
                </a:solidFill>
              </a:rPr>
              <a:t>Different Styles of Referencing </a:t>
            </a:r>
          </a:p>
        </p:txBody>
      </p:sp>
      <p:sp>
        <p:nvSpPr>
          <p:cNvPr id="3" name="Content Placeholder 2"/>
          <p:cNvSpPr>
            <a:spLocks noGrp="1"/>
          </p:cNvSpPr>
          <p:nvPr>
            <p:ph idx="1"/>
          </p:nvPr>
        </p:nvSpPr>
        <p:spPr/>
        <p:txBody>
          <a:bodyPr/>
          <a:lstStyle/>
          <a:p>
            <a:r>
              <a:rPr lang="en-US" dirty="0"/>
              <a:t>There are lots of different types of referencing and it is important you link in with your lecturers to check which style of referencing you should use if unsure.</a:t>
            </a:r>
          </a:p>
          <a:p>
            <a:r>
              <a:rPr lang="en-US" b="1" dirty="0"/>
              <a:t>Examples:</a:t>
            </a:r>
          </a:p>
          <a:p>
            <a:pPr lvl="1"/>
            <a:r>
              <a:rPr lang="en-US" dirty="0"/>
              <a:t>Chicago</a:t>
            </a:r>
          </a:p>
          <a:p>
            <a:pPr lvl="1"/>
            <a:r>
              <a:rPr lang="en-US" dirty="0"/>
              <a:t>APA</a:t>
            </a:r>
          </a:p>
          <a:p>
            <a:pPr lvl="1"/>
            <a:r>
              <a:rPr lang="en-US" dirty="0"/>
              <a:t>Harvard</a:t>
            </a:r>
          </a:p>
          <a:p>
            <a:pPr lvl="1"/>
            <a:r>
              <a:rPr lang="en-US" dirty="0"/>
              <a:t>MLA</a:t>
            </a:r>
          </a:p>
          <a:p>
            <a:pPr lvl="1"/>
            <a:r>
              <a:rPr lang="en-US" dirty="0"/>
              <a:t>Oxford</a:t>
            </a:r>
          </a:p>
          <a:p>
            <a:pPr lvl="1"/>
            <a:endParaRPr lang="en-US" dirty="0"/>
          </a:p>
          <a:p>
            <a:endParaRPr lang="en-US" dirty="0"/>
          </a:p>
        </p:txBody>
      </p:sp>
    </p:spTree>
    <p:extLst>
      <p:ext uri="{BB962C8B-B14F-4D97-AF65-F5344CB8AC3E}">
        <p14:creationId xmlns:p14="http://schemas.microsoft.com/office/powerpoint/2010/main" val="643040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research topics? </a:t>
            </a:r>
          </a:p>
        </p:txBody>
      </p:sp>
      <p:sp>
        <p:nvSpPr>
          <p:cNvPr id="3" name="Content Placeholder 2"/>
          <p:cNvSpPr>
            <a:spLocks noGrp="1"/>
          </p:cNvSpPr>
          <p:nvPr>
            <p:ph idx="1"/>
          </p:nvPr>
        </p:nvSpPr>
        <p:spPr>
          <a:xfrm>
            <a:off x="1162770" y="2497805"/>
            <a:ext cx="8761412" cy="1620903"/>
          </a:xfrm>
        </p:spPr>
        <p:txBody>
          <a:bodyPr>
            <a:normAutofit/>
          </a:bodyPr>
          <a:lstStyle/>
          <a:p>
            <a:r>
              <a:rPr lang="en-IE" sz="2000" dirty="0"/>
              <a:t>Important component of your assignment preparation process. </a:t>
            </a:r>
          </a:p>
          <a:p>
            <a:r>
              <a:rPr lang="en-IE" sz="2000" dirty="0"/>
              <a:t>Through reading and thinking about that material and writing it in your own words that your learning is  increased and also demonstrated to your lecturer.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066" y="435686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040553" y="4208696"/>
            <a:ext cx="5322277" cy="2144177"/>
          </a:xfrm>
          <a:prstGeom prst="rect">
            <a:avLst/>
          </a:prstGeom>
          <a:noFill/>
        </p:spPr>
        <p:txBody>
          <a:bodyPr wrap="square" rtlCol="0">
            <a:spAutoFit/>
          </a:bodyPr>
          <a:lstStyle/>
          <a:p>
            <a:pPr marL="742950" lvl="1" indent="-285750">
              <a:spcBef>
                <a:spcPts val="1000"/>
              </a:spcBef>
              <a:buClr>
                <a:srgbClr val="D16349"/>
              </a:buClr>
              <a:buSzPct val="80000"/>
              <a:buFont typeface="Wingdings 3" charset="2"/>
              <a:buChar char=""/>
            </a:pPr>
            <a:r>
              <a:rPr lang="en-IE" sz="2000" dirty="0">
                <a:solidFill>
                  <a:prstClr val="black">
                    <a:lumMod val="75000"/>
                    <a:lumOff val="25000"/>
                  </a:prstClr>
                </a:solidFill>
              </a:rPr>
              <a:t>Saves time</a:t>
            </a:r>
          </a:p>
          <a:p>
            <a:pPr marL="742950" lvl="1" indent="-285750">
              <a:spcBef>
                <a:spcPts val="1000"/>
              </a:spcBef>
              <a:buClr>
                <a:srgbClr val="D16349"/>
              </a:buClr>
              <a:buSzPct val="80000"/>
              <a:buFont typeface="Wingdings 3" charset="2"/>
              <a:buChar char=""/>
            </a:pPr>
            <a:r>
              <a:rPr lang="en-IE" sz="2000" dirty="0">
                <a:solidFill>
                  <a:prstClr val="black">
                    <a:lumMod val="75000"/>
                    <a:lumOff val="25000"/>
                  </a:prstClr>
                </a:solidFill>
              </a:rPr>
              <a:t>Produces more relevant results</a:t>
            </a:r>
          </a:p>
          <a:p>
            <a:pPr marL="742950" lvl="1" indent="-285750">
              <a:spcBef>
                <a:spcPts val="1000"/>
              </a:spcBef>
              <a:buClr>
                <a:srgbClr val="D16349"/>
              </a:buClr>
              <a:buSzPct val="80000"/>
              <a:buFont typeface="Wingdings 3" charset="2"/>
              <a:buChar char=""/>
            </a:pPr>
            <a:r>
              <a:rPr lang="en-IE" sz="2000" dirty="0">
                <a:solidFill>
                  <a:prstClr val="black">
                    <a:lumMod val="75000"/>
                    <a:lumOff val="25000"/>
                  </a:prstClr>
                </a:solidFill>
              </a:rPr>
              <a:t>Allows you to evaluate information </a:t>
            </a:r>
          </a:p>
          <a:p>
            <a:pPr marL="742950" lvl="1" indent="-285750">
              <a:spcBef>
                <a:spcPts val="1000"/>
              </a:spcBef>
              <a:buClr>
                <a:srgbClr val="D16349"/>
              </a:buClr>
              <a:buSzPct val="80000"/>
              <a:buFont typeface="Wingdings 3" charset="2"/>
              <a:buChar char=""/>
            </a:pPr>
            <a:r>
              <a:rPr lang="en-IE" sz="2000" dirty="0">
                <a:solidFill>
                  <a:prstClr val="black">
                    <a:lumMod val="75000"/>
                    <a:lumOff val="25000"/>
                  </a:prstClr>
                </a:solidFill>
              </a:rPr>
              <a:t>Increases your knowledge base </a:t>
            </a:r>
          </a:p>
          <a:p>
            <a:pPr marL="742950" lvl="1" indent="-285750">
              <a:spcBef>
                <a:spcPts val="1000"/>
              </a:spcBef>
              <a:buClr>
                <a:srgbClr val="D16349"/>
              </a:buClr>
              <a:buSzPct val="80000"/>
              <a:buFont typeface="Wingdings 3" charset="2"/>
              <a:buChar char=""/>
            </a:pPr>
            <a:r>
              <a:rPr lang="en-AU" sz="2000" dirty="0">
                <a:solidFill>
                  <a:prstClr val="black">
                    <a:lumMod val="75000"/>
                    <a:lumOff val="25000"/>
                  </a:prstClr>
                </a:solidFill>
              </a:rPr>
              <a:t>Gets you better grades</a:t>
            </a:r>
            <a:endParaRPr lang="en-IE" sz="2000" dirty="0">
              <a:solidFill>
                <a:prstClr val="black">
                  <a:lumMod val="75000"/>
                  <a:lumOff val="25000"/>
                </a:prstClr>
              </a:solidFill>
            </a:endParaRPr>
          </a:p>
        </p:txBody>
      </p:sp>
    </p:spTree>
    <p:extLst>
      <p:ext uri="{BB962C8B-B14F-4D97-AF65-F5344CB8AC3E}">
        <p14:creationId xmlns:p14="http://schemas.microsoft.com/office/powerpoint/2010/main" val="2024305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p:nvPr>
        </p:nvSpPr>
        <p:spPr/>
        <p:txBody>
          <a:bodyPr/>
          <a:lstStyle/>
          <a:p>
            <a:pPr eaLnBrk="1" hangingPunct="1"/>
            <a:r>
              <a:rPr lang="en-US" dirty="0">
                <a:solidFill>
                  <a:srgbClr val="92D050"/>
                </a:solidFill>
              </a:rPr>
              <a:t>Top Tips </a:t>
            </a:r>
          </a:p>
        </p:txBody>
      </p:sp>
      <p:sp>
        <p:nvSpPr>
          <p:cNvPr id="37890" name="Rectangle 3"/>
          <p:cNvSpPr>
            <a:spLocks noGrp="1"/>
          </p:cNvSpPr>
          <p:nvPr>
            <p:ph idx="1"/>
          </p:nvPr>
        </p:nvSpPr>
        <p:spPr/>
        <p:txBody>
          <a:bodyPr>
            <a:noAutofit/>
          </a:bodyPr>
          <a:lstStyle/>
          <a:p>
            <a:pPr lvl="0">
              <a:buClr>
                <a:srgbClr val="ACD433"/>
              </a:buClr>
            </a:pPr>
            <a:r>
              <a:rPr lang="en-US" sz="2400" dirty="0">
                <a:solidFill>
                  <a:prstClr val="black">
                    <a:lumMod val="75000"/>
                    <a:lumOff val="25000"/>
                  </a:prstClr>
                </a:solidFill>
              </a:rPr>
              <a:t>Website to help you cite all resources available on </a:t>
            </a:r>
            <a:r>
              <a:rPr lang="en-US" sz="2400" dirty="0">
                <a:solidFill>
                  <a:srgbClr val="0070C0"/>
                </a:solidFill>
                <a:hlinkClick r:id="rId2"/>
              </a:rPr>
              <a:t>http://www.citethisforme.com/guides</a:t>
            </a:r>
            <a:endParaRPr lang="en-US" sz="2400" dirty="0">
              <a:solidFill>
                <a:srgbClr val="0070C0"/>
              </a:solidFill>
            </a:endParaRPr>
          </a:p>
          <a:p>
            <a:pPr lvl="0">
              <a:buClr>
                <a:srgbClr val="ACD433"/>
              </a:buClr>
            </a:pPr>
            <a:r>
              <a:rPr lang="en-IE" sz="2400" dirty="0">
                <a:solidFill>
                  <a:srgbClr val="002060"/>
                </a:solidFill>
              </a:rPr>
              <a:t>Find your reference on Google scholar. Click on the ‘</a:t>
            </a:r>
            <a:r>
              <a:rPr lang="en-IE" sz="2400" u="sng" dirty="0">
                <a:solidFill>
                  <a:srgbClr val="002060"/>
                </a:solidFill>
              </a:rPr>
              <a:t>cite</a:t>
            </a:r>
            <a:r>
              <a:rPr lang="en-IE" sz="2400" dirty="0">
                <a:solidFill>
                  <a:srgbClr val="002060"/>
                </a:solidFill>
              </a:rPr>
              <a:t>’ link and you will get all the info you need to reference! </a:t>
            </a:r>
            <a:endParaRPr lang="en-US" sz="2400" dirty="0">
              <a:solidFill>
                <a:srgbClr val="00206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824" y="4612298"/>
            <a:ext cx="2819400" cy="1619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779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323" y="965852"/>
            <a:ext cx="8761413" cy="706964"/>
          </a:xfrm>
        </p:spPr>
        <p:txBody>
          <a:bodyPr/>
          <a:lstStyle/>
          <a:p>
            <a:r>
              <a:rPr lang="en-IE" dirty="0">
                <a:solidFill>
                  <a:srgbClr val="92D050"/>
                </a:solidFill>
              </a:rPr>
              <a:t>Booking an Appointment </a:t>
            </a:r>
          </a:p>
        </p:txBody>
      </p:sp>
      <p:sp>
        <p:nvSpPr>
          <p:cNvPr id="3" name="Content Placeholder 2"/>
          <p:cNvSpPr>
            <a:spLocks noGrp="1"/>
          </p:cNvSpPr>
          <p:nvPr>
            <p:ph idx="1"/>
          </p:nvPr>
        </p:nvSpPr>
        <p:spPr/>
        <p:txBody>
          <a:bodyPr/>
          <a:lstStyle/>
          <a:p>
            <a:r>
              <a:rPr lang="en-IE" sz="2000" b="1" dirty="0">
                <a:solidFill>
                  <a:srgbClr val="002060"/>
                </a:solidFill>
              </a:rPr>
              <a:t>List the free times in your timetable &amp; send to:</a:t>
            </a:r>
          </a:p>
          <a:p>
            <a:endParaRPr lang="en-IE" sz="2000" dirty="0">
              <a:solidFill>
                <a:srgbClr val="002060"/>
              </a:solidFill>
            </a:endParaRPr>
          </a:p>
          <a:p>
            <a:pPr lvl="1"/>
            <a:r>
              <a:rPr lang="en-IE" sz="2000" b="1" dirty="0">
                <a:solidFill>
                  <a:srgbClr val="002060"/>
                </a:solidFill>
              </a:rPr>
              <a:t>Email: </a:t>
            </a:r>
            <a:r>
              <a:rPr lang="en-IE" sz="2000" b="1" dirty="0">
                <a:solidFill>
                  <a:srgbClr val="002060"/>
                </a:solidFill>
                <a:hlinkClick r:id="rId2"/>
              </a:rPr>
              <a:t>learningdevelopment@iadt.ie</a:t>
            </a:r>
            <a:endParaRPr lang="en-IE" sz="2000" b="1" dirty="0">
              <a:solidFill>
                <a:srgbClr val="002060"/>
              </a:solidFill>
            </a:endParaRPr>
          </a:p>
          <a:p>
            <a:pPr lvl="1"/>
            <a:r>
              <a:rPr lang="en-IE" sz="2000" b="1" dirty="0">
                <a:solidFill>
                  <a:srgbClr val="002060"/>
                </a:solidFill>
              </a:rPr>
              <a:t>Phone: </a:t>
            </a:r>
            <a:r>
              <a:rPr lang="en-IE" sz="2000" b="1" dirty="0">
                <a:solidFill>
                  <a:schemeClr val="accent1"/>
                </a:solidFill>
              </a:rPr>
              <a:t>01 239 4790 or 0871023215</a:t>
            </a:r>
          </a:p>
          <a:p>
            <a:r>
              <a:rPr lang="en-IE" sz="2000" dirty="0">
                <a:solidFill>
                  <a:srgbClr val="002060"/>
                </a:solidFill>
              </a:rPr>
              <a:t>For example: My free times this week are; Mon, 9-11am and 12-1pm and Tues, 11am-1pm. </a:t>
            </a:r>
          </a:p>
          <a:p>
            <a:endParaRPr lang="en-IE" dirty="0"/>
          </a:p>
        </p:txBody>
      </p:sp>
    </p:spTree>
    <p:extLst>
      <p:ext uri="{BB962C8B-B14F-4D97-AF65-F5344CB8AC3E}">
        <p14:creationId xmlns:p14="http://schemas.microsoft.com/office/powerpoint/2010/main" val="536778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6924" y="737920"/>
            <a:ext cx="10030884" cy="884262"/>
          </a:xfrm>
        </p:spPr>
        <p:txBody>
          <a:bodyPr/>
          <a:lstStyle/>
          <a:p>
            <a:r>
              <a:rPr lang="en-IE" sz="2800" dirty="0"/>
              <a:t>Research Techniques </a:t>
            </a:r>
          </a:p>
        </p:txBody>
      </p:sp>
      <p:sp>
        <p:nvSpPr>
          <p:cNvPr id="3" name="Content Placeholder 2"/>
          <p:cNvSpPr>
            <a:spLocks noGrp="1"/>
          </p:cNvSpPr>
          <p:nvPr>
            <p:ph idx="1"/>
          </p:nvPr>
        </p:nvSpPr>
        <p:spPr/>
        <p:txBody>
          <a:bodyPr>
            <a:normAutofit/>
          </a:bodyPr>
          <a:lstStyle/>
          <a:p>
            <a:pPr fontAlgn="base"/>
            <a:r>
              <a:rPr lang="en-IE" sz="2000" b="1" i="1" dirty="0"/>
              <a:t>Research is pretty easy – visit a website or two, find some quotes and your assignment is on its way, right?</a:t>
            </a:r>
            <a:endParaRPr lang="en-IE" sz="2000" dirty="0"/>
          </a:p>
          <a:p>
            <a:pPr fontAlgn="base"/>
            <a:r>
              <a:rPr lang="en-IE" sz="2000" dirty="0"/>
              <a:t>Maybe….but if you put in a little more effort, you'll find better information faster and hand in a better assignment. There are a number of things you can do to break down research tasks into manageable parts and find reliable information.</a:t>
            </a:r>
          </a:p>
          <a:p>
            <a:endParaRPr lang="en-IE" dirty="0"/>
          </a:p>
        </p:txBody>
      </p:sp>
      <p:pic>
        <p:nvPicPr>
          <p:cNvPr id="1026" name="Picture 2"/>
          <p:cNvPicPr>
            <a:picLocks noChangeAspect="1" noChangeArrowheads="1"/>
          </p:cNvPicPr>
          <p:nvPr/>
        </p:nvPicPr>
        <p:blipFill>
          <a:blip r:embed="rId2" cstate="print"/>
          <a:srcRect/>
          <a:stretch>
            <a:fillRect/>
          </a:stretch>
        </p:blipFill>
        <p:spPr bwMode="auto">
          <a:xfrm>
            <a:off x="4204677" y="4741516"/>
            <a:ext cx="3180861" cy="1991437"/>
          </a:xfrm>
          <a:prstGeom prst="rect">
            <a:avLst/>
          </a:prstGeom>
          <a:noFill/>
          <a:ln w="9525">
            <a:noFill/>
            <a:miter lim="800000"/>
            <a:headEnd/>
            <a:tailEnd/>
          </a:ln>
        </p:spPr>
      </p:pic>
    </p:spTree>
    <p:extLst>
      <p:ext uri="{BB962C8B-B14F-4D97-AF65-F5344CB8AC3E}">
        <p14:creationId xmlns:p14="http://schemas.microsoft.com/office/powerpoint/2010/main" val="104812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7381" y="2476663"/>
            <a:ext cx="11437973" cy="3508653"/>
          </a:xfrm>
          <a:prstGeom prst="rect">
            <a:avLst/>
          </a:prstGeom>
        </p:spPr>
        <p:txBody>
          <a:bodyPr wrap="square">
            <a:spAutoFit/>
          </a:bodyPr>
          <a:lstStyle/>
          <a:p>
            <a:pPr marL="342900" indent="-342900" algn="l">
              <a:buClr>
                <a:schemeClr val="accent1"/>
              </a:buClr>
              <a:buFont typeface="Century Gothic" panose="020B0502020202020204" pitchFamily="34" charset="0"/>
              <a:buChar char="►"/>
            </a:pPr>
            <a:r>
              <a:rPr lang="en-IE" sz="2000" b="1" dirty="0"/>
              <a:t>Good research begins with good preparation</a:t>
            </a:r>
          </a:p>
          <a:p>
            <a:pPr algn="l">
              <a:buClr>
                <a:schemeClr val="accent1"/>
              </a:buClr>
            </a:pPr>
            <a:r>
              <a:rPr lang="en-IE" sz="2000" dirty="0"/>
              <a:t>Define Research Problem/ task. Try to understand exactly what the question is asking, so you know how to answer it really well.</a:t>
            </a:r>
          </a:p>
          <a:p>
            <a:pPr marL="285750" indent="-285750" algn="l">
              <a:buClr>
                <a:schemeClr val="accent1"/>
              </a:buClr>
              <a:buFont typeface="Century Gothic" panose="020B0502020202020204" pitchFamily="34" charset="0"/>
              <a:buChar char="►"/>
            </a:pPr>
            <a:endParaRPr lang="en-IE" sz="2000" dirty="0"/>
          </a:p>
          <a:p>
            <a:pPr marL="342900" indent="-342900" algn="l">
              <a:buClr>
                <a:schemeClr val="accent1"/>
              </a:buClr>
              <a:buFont typeface="Century Gothic" panose="020B0502020202020204" pitchFamily="34" charset="0"/>
              <a:buChar char="►"/>
            </a:pPr>
            <a:r>
              <a:rPr lang="en-IE" sz="2000" b="1" dirty="0"/>
              <a:t>Read your brief carefully </a:t>
            </a:r>
          </a:p>
          <a:p>
            <a:pPr algn="l">
              <a:buClr>
                <a:schemeClr val="accent1"/>
              </a:buClr>
            </a:pPr>
            <a:r>
              <a:rPr lang="en-IE" sz="2000" dirty="0"/>
              <a:t>Before starting to research, ensure you haven’t missed any key parts of the assignment.</a:t>
            </a:r>
          </a:p>
          <a:p>
            <a:pPr marL="285750" indent="-285750" algn="l">
              <a:buClr>
                <a:schemeClr val="accent1"/>
              </a:buClr>
              <a:buFont typeface="Century Gothic" panose="020B0502020202020204" pitchFamily="34" charset="0"/>
              <a:buChar char="►"/>
            </a:pPr>
            <a:endParaRPr lang="en-IE" sz="2000" dirty="0"/>
          </a:p>
          <a:p>
            <a:pPr marL="342900" indent="-342900">
              <a:buClr>
                <a:schemeClr val="accent1"/>
              </a:buClr>
              <a:buFont typeface="Century Gothic" panose="020B0502020202020204" pitchFamily="34" charset="0"/>
              <a:buChar char="►"/>
            </a:pPr>
            <a:r>
              <a:rPr lang="en-AU" sz="2000" b="1" dirty="0"/>
              <a:t>Identify key ideas and concepts</a:t>
            </a:r>
          </a:p>
          <a:p>
            <a:pPr>
              <a:buClr>
                <a:schemeClr val="accent1"/>
              </a:buClr>
            </a:pPr>
            <a:r>
              <a:rPr lang="en-AU" sz="2000" dirty="0"/>
              <a:t>Identify what you kind of information you want to know about and essential information.</a:t>
            </a:r>
          </a:p>
          <a:p>
            <a:endParaRPr lang="en-AU" sz="2400" b="1" dirty="0"/>
          </a:p>
          <a:p>
            <a:pPr algn="l">
              <a:buNone/>
            </a:pPr>
            <a:r>
              <a:rPr lang="en-IE" dirty="0"/>
              <a:t> </a:t>
            </a:r>
          </a:p>
        </p:txBody>
      </p:sp>
      <p:sp>
        <p:nvSpPr>
          <p:cNvPr id="5" name="Title 4"/>
          <p:cNvSpPr>
            <a:spLocks noGrp="1"/>
          </p:cNvSpPr>
          <p:nvPr>
            <p:ph type="title"/>
          </p:nvPr>
        </p:nvSpPr>
        <p:spPr>
          <a:xfrm>
            <a:off x="2734635" y="885679"/>
            <a:ext cx="10030884" cy="561975"/>
          </a:xfrm>
        </p:spPr>
        <p:txBody>
          <a:bodyPr/>
          <a:lstStyle/>
          <a:p>
            <a:r>
              <a:rPr lang="en-IE" sz="2800" dirty="0"/>
              <a:t>Define the Task</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5542"/>
          <a:stretch/>
        </p:blipFill>
        <p:spPr bwMode="auto">
          <a:xfrm>
            <a:off x="742224" y="523631"/>
            <a:ext cx="1860299" cy="1286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7705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1878" y="812735"/>
            <a:ext cx="10030884" cy="561975"/>
          </a:xfrm>
        </p:spPr>
        <p:txBody>
          <a:bodyPr/>
          <a:lstStyle/>
          <a:p>
            <a:r>
              <a:rPr lang="en-IE" sz="2800" dirty="0"/>
              <a:t>Create a Search Plan </a:t>
            </a:r>
          </a:p>
        </p:txBody>
      </p:sp>
      <p:sp>
        <p:nvSpPr>
          <p:cNvPr id="6" name="Content Placeholder 5"/>
          <p:cNvSpPr>
            <a:spLocks noGrp="1"/>
          </p:cNvSpPr>
          <p:nvPr>
            <p:ph idx="1"/>
          </p:nvPr>
        </p:nvSpPr>
        <p:spPr>
          <a:xfrm>
            <a:off x="867835" y="2461845"/>
            <a:ext cx="9073335" cy="3966308"/>
          </a:xfrm>
        </p:spPr>
        <p:txBody>
          <a:bodyPr/>
          <a:lstStyle/>
          <a:p>
            <a:endParaRPr lang="en-IE" sz="2000" dirty="0"/>
          </a:p>
          <a:p>
            <a:r>
              <a:rPr lang="en-AU" sz="2000" dirty="0"/>
              <a:t>You will  need a </a:t>
            </a:r>
            <a:r>
              <a:rPr lang="en-AU" sz="2000" b="1" dirty="0">
                <a:solidFill>
                  <a:srgbClr val="FF0000"/>
                </a:solidFill>
              </a:rPr>
              <a:t>search plan</a:t>
            </a:r>
            <a:r>
              <a:rPr lang="en-AU" sz="2000" dirty="0">
                <a:solidFill>
                  <a:srgbClr val="FF0000"/>
                </a:solidFill>
              </a:rPr>
              <a:t> </a:t>
            </a:r>
            <a:r>
              <a:rPr lang="en-AU" sz="2000" dirty="0"/>
              <a:t>to begin your search for information.</a:t>
            </a:r>
          </a:p>
          <a:p>
            <a:r>
              <a:rPr lang="en-AU" sz="2000" dirty="0"/>
              <a:t> Go back to your assignment brief. Again, ask yourself what is the question and what information do you need to answer the question?</a:t>
            </a:r>
          </a:p>
          <a:p>
            <a:r>
              <a:rPr lang="en-AU" sz="2000" dirty="0"/>
              <a:t>Highlight key words and begin making a list of keywords for each concept </a:t>
            </a:r>
          </a:p>
          <a:p>
            <a:r>
              <a:rPr lang="en-AU" sz="2000" dirty="0"/>
              <a:t>Include similar words (synonyms) or alternative spellings. </a:t>
            </a:r>
          </a:p>
          <a:p>
            <a:pPr marL="0" indent="0">
              <a:buNone/>
            </a:pPr>
            <a:endParaRPr lang="en-AU" sz="2000" dirty="0"/>
          </a:p>
          <a:p>
            <a:endParaRPr lang="en-IE" sz="2000" dirty="0"/>
          </a:p>
          <a:p>
            <a:endParaRPr lang="en-I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360" y="5455138"/>
            <a:ext cx="1876324" cy="114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2435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877" y="811065"/>
            <a:ext cx="10030884" cy="561975"/>
          </a:xfrm>
        </p:spPr>
        <p:txBody>
          <a:bodyPr/>
          <a:lstStyle/>
          <a:p>
            <a:r>
              <a:rPr lang="en-IE" sz="2800" dirty="0"/>
              <a:t>Example    </a:t>
            </a:r>
            <a:r>
              <a:rPr lang="en-IE" dirty="0"/>
              <a:t>  </a:t>
            </a:r>
          </a:p>
        </p:txBody>
      </p:sp>
      <p:sp>
        <p:nvSpPr>
          <p:cNvPr id="3" name="Content Placeholder 2"/>
          <p:cNvSpPr>
            <a:spLocks noGrp="1"/>
          </p:cNvSpPr>
          <p:nvPr>
            <p:ph idx="1"/>
          </p:nvPr>
        </p:nvSpPr>
        <p:spPr>
          <a:xfrm>
            <a:off x="782459" y="2477870"/>
            <a:ext cx="10284884" cy="4230216"/>
          </a:xfrm>
          <a:solidFill>
            <a:schemeClr val="bg1"/>
          </a:solidFill>
        </p:spPr>
        <p:txBody>
          <a:bodyPr>
            <a:normAutofit/>
          </a:bodyPr>
          <a:lstStyle/>
          <a:p>
            <a:r>
              <a:rPr lang="en-IE" sz="2000" b="1" dirty="0"/>
              <a:t>Compare and contrast two communication models  and discuss how they are used in advertising practice. Identify two examples to support your findings.</a:t>
            </a:r>
          </a:p>
          <a:p>
            <a:endParaRPr lang="en-IE" sz="2000" dirty="0"/>
          </a:p>
          <a:p>
            <a:r>
              <a:rPr lang="en-IE" sz="2000" u="sng" dirty="0">
                <a:solidFill>
                  <a:schemeClr val="tx1">
                    <a:lumMod val="65000"/>
                    <a:lumOff val="35000"/>
                  </a:schemeClr>
                </a:solidFill>
              </a:rPr>
              <a:t>Every word in the brief is important. </a:t>
            </a:r>
            <a:r>
              <a:rPr lang="en-IE" sz="2000" dirty="0"/>
              <a:t>Use a highlighter to identify  the key directive  words</a:t>
            </a:r>
          </a:p>
          <a:p>
            <a:pPr lvl="1"/>
            <a:r>
              <a:rPr lang="en-IE" sz="2000" dirty="0">
                <a:solidFill>
                  <a:srgbClr val="00B050"/>
                </a:solidFill>
              </a:rPr>
              <a:t>Compare </a:t>
            </a:r>
            <a:r>
              <a:rPr lang="en-IE" sz="2000" dirty="0"/>
              <a:t>and </a:t>
            </a:r>
            <a:r>
              <a:rPr lang="en-IE" sz="2000" dirty="0">
                <a:solidFill>
                  <a:srgbClr val="00B050"/>
                </a:solidFill>
              </a:rPr>
              <a:t>contrast</a:t>
            </a:r>
            <a:r>
              <a:rPr lang="en-IE" sz="2000" dirty="0"/>
              <a:t> two communication models  and </a:t>
            </a:r>
            <a:r>
              <a:rPr lang="en-IE" sz="2000" dirty="0">
                <a:solidFill>
                  <a:srgbClr val="00B050"/>
                </a:solidFill>
              </a:rPr>
              <a:t>discuss </a:t>
            </a:r>
            <a:r>
              <a:rPr lang="en-IE" sz="2000" dirty="0"/>
              <a:t>how they are used in  advertising practice . </a:t>
            </a:r>
            <a:r>
              <a:rPr lang="en-IE" sz="2000" dirty="0">
                <a:solidFill>
                  <a:srgbClr val="00B050"/>
                </a:solidFill>
              </a:rPr>
              <a:t>Identify </a:t>
            </a:r>
            <a:r>
              <a:rPr lang="en-IE" sz="2000" dirty="0"/>
              <a:t> two examples to</a:t>
            </a:r>
            <a:r>
              <a:rPr lang="en-IE" sz="2000" dirty="0">
                <a:solidFill>
                  <a:srgbClr val="00B050"/>
                </a:solidFill>
              </a:rPr>
              <a:t> support </a:t>
            </a:r>
            <a:r>
              <a:rPr lang="en-IE" sz="2000" dirty="0"/>
              <a:t>your findings.</a:t>
            </a:r>
          </a:p>
        </p:txBody>
      </p:sp>
    </p:spTree>
    <p:extLst>
      <p:ext uri="{BB962C8B-B14F-4D97-AF65-F5344CB8AC3E}">
        <p14:creationId xmlns:p14="http://schemas.microsoft.com/office/powerpoint/2010/main" val="132028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769" y="892558"/>
            <a:ext cx="10030884" cy="561975"/>
          </a:xfrm>
        </p:spPr>
        <p:txBody>
          <a:bodyPr/>
          <a:lstStyle/>
          <a:p>
            <a:r>
              <a:rPr lang="en-IE" sz="2800" dirty="0"/>
              <a:t>Example</a:t>
            </a:r>
          </a:p>
        </p:txBody>
      </p:sp>
      <p:sp>
        <p:nvSpPr>
          <p:cNvPr id="3" name="Content Placeholder 2"/>
          <p:cNvSpPr>
            <a:spLocks noGrp="1"/>
          </p:cNvSpPr>
          <p:nvPr>
            <p:ph idx="1"/>
          </p:nvPr>
        </p:nvSpPr>
        <p:spPr/>
        <p:txBody>
          <a:bodyPr>
            <a:normAutofit/>
          </a:bodyPr>
          <a:lstStyle/>
          <a:p>
            <a:pPr marL="0" indent="0">
              <a:buNone/>
            </a:pPr>
            <a:endParaRPr lang="en-IE" dirty="0"/>
          </a:p>
          <a:p>
            <a:r>
              <a:rPr lang="en-IE" sz="2000" dirty="0"/>
              <a:t> Use a different highlighter and underline what you are expected to write about. </a:t>
            </a:r>
          </a:p>
          <a:p>
            <a:endParaRPr lang="en-IE" sz="2000" dirty="0"/>
          </a:p>
          <a:p>
            <a:r>
              <a:rPr lang="en-IE" sz="2000" b="1" dirty="0"/>
              <a:t>Compare and contrast </a:t>
            </a:r>
            <a:r>
              <a:rPr lang="en-IE" sz="2000" b="1" u="sng" dirty="0">
                <a:solidFill>
                  <a:srgbClr val="FF0000"/>
                </a:solidFill>
              </a:rPr>
              <a:t>two communication models  </a:t>
            </a:r>
            <a:r>
              <a:rPr lang="en-IE" sz="2000" b="1" dirty="0"/>
              <a:t>and discuss how they are used in  </a:t>
            </a:r>
            <a:r>
              <a:rPr lang="en-IE" sz="2000" b="1" u="sng" dirty="0">
                <a:solidFill>
                  <a:srgbClr val="FF0000"/>
                </a:solidFill>
              </a:rPr>
              <a:t>advertising practice </a:t>
            </a:r>
            <a:r>
              <a:rPr lang="en-IE" sz="2000" b="1" dirty="0"/>
              <a:t>. Identify  </a:t>
            </a:r>
            <a:r>
              <a:rPr lang="en-IE" sz="2000" b="1" u="sng" dirty="0">
                <a:solidFill>
                  <a:srgbClr val="FF0000"/>
                </a:solidFill>
              </a:rPr>
              <a:t>two examples </a:t>
            </a:r>
            <a:r>
              <a:rPr lang="en-IE" sz="2000" b="1" dirty="0"/>
              <a:t>to support your findings. </a:t>
            </a:r>
          </a:p>
          <a:p>
            <a:endParaRPr lang="en-IE" sz="2400" b="1" dirty="0"/>
          </a:p>
          <a:p>
            <a:endParaRPr lang="en-IE" b="1" dirty="0"/>
          </a:p>
        </p:txBody>
      </p:sp>
    </p:spTree>
    <p:extLst>
      <p:ext uri="{BB962C8B-B14F-4D97-AF65-F5344CB8AC3E}">
        <p14:creationId xmlns:p14="http://schemas.microsoft.com/office/powerpoint/2010/main" val="4153214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800" y="857957"/>
            <a:ext cx="10030884" cy="561975"/>
          </a:xfrm>
        </p:spPr>
        <p:txBody>
          <a:bodyPr/>
          <a:lstStyle/>
          <a:p>
            <a:r>
              <a:rPr lang="en-IE" sz="2400" dirty="0"/>
              <a:t>Example</a:t>
            </a:r>
          </a:p>
        </p:txBody>
      </p:sp>
      <p:sp>
        <p:nvSpPr>
          <p:cNvPr id="3" name="Content Placeholder 2"/>
          <p:cNvSpPr>
            <a:spLocks noGrp="1"/>
          </p:cNvSpPr>
          <p:nvPr>
            <p:ph idx="1"/>
          </p:nvPr>
        </p:nvSpPr>
        <p:spPr>
          <a:xfrm>
            <a:off x="922216" y="2399322"/>
            <a:ext cx="10078096" cy="4300417"/>
          </a:xfrm>
        </p:spPr>
        <p:txBody>
          <a:bodyPr/>
          <a:lstStyle/>
          <a:p>
            <a:r>
              <a:rPr lang="en-IE" sz="2400" dirty="0"/>
              <a:t>This question is asking you to look at two communication models and discuss how these are used in practice in the  role of  professional  advertising agencies.</a:t>
            </a:r>
          </a:p>
          <a:p>
            <a:r>
              <a:rPr lang="en-IE" sz="2400" dirty="0"/>
              <a:t>Search Plan</a:t>
            </a:r>
          </a:p>
          <a:p>
            <a:pPr lvl="1"/>
            <a:r>
              <a:rPr lang="en-IE" sz="2200" dirty="0"/>
              <a:t>1. You must find the two models</a:t>
            </a:r>
          </a:p>
          <a:p>
            <a:pPr lvl="1"/>
            <a:r>
              <a:rPr lang="en-IE" sz="2200" dirty="0"/>
              <a:t>2. Assess their validity or usefulness</a:t>
            </a:r>
          </a:p>
          <a:p>
            <a:pPr lvl="1"/>
            <a:r>
              <a:rPr lang="en-IE" sz="2200" dirty="0"/>
              <a:t>3. Identify two examples of advertising in which the theories are recognisable to you. In other words, you need to demonstrate how these theories are used in practice.</a:t>
            </a:r>
          </a:p>
        </p:txBody>
      </p:sp>
    </p:spTree>
    <p:extLst>
      <p:ext uri="{BB962C8B-B14F-4D97-AF65-F5344CB8AC3E}">
        <p14:creationId xmlns:p14="http://schemas.microsoft.com/office/powerpoint/2010/main" val="21833153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702</TotalTime>
  <Words>1535</Words>
  <Application>Microsoft Office PowerPoint</Application>
  <PresentationFormat>Widescreen</PresentationFormat>
  <Paragraphs>251</Paragraphs>
  <Slides>31</Slides>
  <Notes>6</Notes>
  <HiddenSlides>0</HiddenSlides>
  <MMClips>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Century Gothic</vt:lpstr>
      <vt:lpstr>Georgia</vt:lpstr>
      <vt:lpstr>Times New Roman</vt:lpstr>
      <vt:lpstr>Wingdings 3</vt:lpstr>
      <vt:lpstr>Ion Boardroom</vt:lpstr>
      <vt:lpstr>Research &amp; Referencing </vt:lpstr>
      <vt:lpstr>Welcome &amp; thank you for coming </vt:lpstr>
      <vt:lpstr>Why research topics? </vt:lpstr>
      <vt:lpstr>Research Techniques </vt:lpstr>
      <vt:lpstr>Define the Task</vt:lpstr>
      <vt:lpstr>Create a Search Plan </vt:lpstr>
      <vt:lpstr>Example      </vt:lpstr>
      <vt:lpstr>Example</vt:lpstr>
      <vt:lpstr>Example</vt:lpstr>
      <vt:lpstr>Let’s try another one…</vt:lpstr>
      <vt:lpstr>Locate relevant resource material </vt:lpstr>
      <vt:lpstr>Search terms on databases</vt:lpstr>
      <vt:lpstr>Select Material to Use</vt:lpstr>
      <vt:lpstr>Tips for Selecting Material  </vt:lpstr>
      <vt:lpstr>Organising (sorting/structuring) </vt:lpstr>
      <vt:lpstr>Tips for Organising your Research </vt:lpstr>
      <vt:lpstr>Tips for Organising your Research </vt:lpstr>
      <vt:lpstr>Why do I need to Reference?</vt:lpstr>
      <vt:lpstr>When do I need to Reference?</vt:lpstr>
      <vt:lpstr>3 types of in text references</vt:lpstr>
      <vt:lpstr>Direct Quotes</vt:lpstr>
      <vt:lpstr>Longer Quotations </vt:lpstr>
      <vt:lpstr>Paraphrasing </vt:lpstr>
      <vt:lpstr>Do I need to reference anywhere else?</vt:lpstr>
      <vt:lpstr>What is a bibliography?</vt:lpstr>
      <vt:lpstr>Things to remember… </vt:lpstr>
      <vt:lpstr>PowerPoint Presentation</vt:lpstr>
      <vt:lpstr>PowerPoint Presentation</vt:lpstr>
      <vt:lpstr>Different Styles of Referencing </vt:lpstr>
      <vt:lpstr>Top Tips </vt:lpstr>
      <vt:lpstr>Booking an Appointment </vt:lpstr>
    </vt:vector>
  </TitlesOfParts>
  <Company>Rehab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Aisling Hagerty</dc:creator>
  <cp:lastModifiedBy>Student Services</cp:lastModifiedBy>
  <cp:revision>73</cp:revision>
  <cp:lastPrinted>2019-10-30T12:45:45Z</cp:lastPrinted>
  <dcterms:created xsi:type="dcterms:W3CDTF">2019-10-03T07:06:18Z</dcterms:created>
  <dcterms:modified xsi:type="dcterms:W3CDTF">2020-04-21T15:48:12Z</dcterms:modified>
</cp:coreProperties>
</file>