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handoutMasterIdLst>
    <p:handoutMasterId r:id="rId37"/>
  </p:handoutMasterIdLst>
  <p:sldIdLst>
    <p:sldId id="256" r:id="rId2"/>
    <p:sldId id="270" r:id="rId3"/>
    <p:sldId id="326" r:id="rId4"/>
    <p:sldId id="339" r:id="rId5"/>
    <p:sldId id="327" r:id="rId6"/>
    <p:sldId id="328" r:id="rId7"/>
    <p:sldId id="329" r:id="rId8"/>
    <p:sldId id="330" r:id="rId9"/>
    <p:sldId id="331" r:id="rId10"/>
    <p:sldId id="357" r:id="rId11"/>
    <p:sldId id="358" r:id="rId12"/>
    <p:sldId id="347" r:id="rId13"/>
    <p:sldId id="348" r:id="rId14"/>
    <p:sldId id="351" r:id="rId15"/>
    <p:sldId id="333" r:id="rId16"/>
    <p:sldId id="359" r:id="rId17"/>
    <p:sldId id="360" r:id="rId18"/>
    <p:sldId id="361" r:id="rId19"/>
    <p:sldId id="355" r:id="rId20"/>
    <p:sldId id="356" r:id="rId21"/>
    <p:sldId id="352" r:id="rId22"/>
    <p:sldId id="353" r:id="rId23"/>
    <p:sldId id="336" r:id="rId24"/>
    <p:sldId id="344" r:id="rId25"/>
    <p:sldId id="341" r:id="rId26"/>
    <p:sldId id="337" r:id="rId27"/>
    <p:sldId id="342" r:id="rId28"/>
    <p:sldId id="349" r:id="rId29"/>
    <p:sldId id="350" r:id="rId30"/>
    <p:sldId id="343" r:id="rId31"/>
    <p:sldId id="338" r:id="rId32"/>
    <p:sldId id="354" r:id="rId33"/>
    <p:sldId id="318" r:id="rId34"/>
    <p:sldId id="269" r:id="rId35"/>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snapToGrid="0">
      <p:cViewPr varScale="1">
        <p:scale>
          <a:sx n="63" d="100"/>
          <a:sy n="63" d="100"/>
        </p:scale>
        <p:origin x="86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9847937-8A96-4BF8-8BDB-1D261B11C068}" type="datetimeFigureOut">
              <a:rPr lang="en-US" smtClean="0"/>
              <a:t>4/21/2020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2D495E-9558-4ED5-99C3-E9C6219CB7AD}" type="slidenum">
              <a:rPr lang="en-US" smtClean="0"/>
              <a:t>‹#›</a:t>
            </a:fld>
            <a:endParaRPr lang="en-US"/>
          </a:p>
        </p:txBody>
      </p:sp>
    </p:spTree>
    <p:extLst>
      <p:ext uri="{BB962C8B-B14F-4D97-AF65-F5344CB8AC3E}">
        <p14:creationId xmlns:p14="http://schemas.microsoft.com/office/powerpoint/2010/main" val="7934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4/21/2020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Referencing other people’s work provides support for your argument. Referencing also shows that you have worked hard to research your topic well and therefore you will get more marks. It is important to give credit to other’s hard work and avoid plagiarism. Researching and referencing different views and studies helps show that people have different views on the same topic. </a:t>
            </a:r>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3</a:t>
            </a:fld>
            <a:endParaRPr lang="en-IE" dirty="0"/>
          </a:p>
        </p:txBody>
      </p:sp>
    </p:spTree>
    <p:extLst>
      <p:ext uri="{BB962C8B-B14F-4D97-AF65-F5344CB8AC3E}">
        <p14:creationId xmlns:p14="http://schemas.microsoft.com/office/powerpoint/2010/main" val="173947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4</a:t>
            </a:fld>
            <a:endParaRPr lang="en-IE" dirty="0"/>
          </a:p>
        </p:txBody>
      </p:sp>
    </p:spTree>
    <p:extLst>
      <p:ext uri="{BB962C8B-B14F-4D97-AF65-F5344CB8AC3E}">
        <p14:creationId xmlns:p14="http://schemas.microsoft.com/office/powerpoint/2010/main" val="173947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You can use ‘et al’ if there is more than two authors</a:t>
            </a:r>
            <a:r>
              <a:rPr lang="en-IE" baseline="0" dirty="0"/>
              <a:t> for in text references. </a:t>
            </a:r>
          </a:p>
          <a:p>
            <a:endParaRPr lang="en-IE" baseline="0" dirty="0"/>
          </a:p>
          <a:p>
            <a:r>
              <a:rPr lang="en-IE" baseline="0" dirty="0"/>
              <a:t>Note- you will need to state all authors names in the bibliography reference (as per your handout template). </a:t>
            </a:r>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9</a:t>
            </a:fld>
            <a:endParaRPr lang="en-IE" dirty="0"/>
          </a:p>
        </p:txBody>
      </p:sp>
    </p:spTree>
    <p:extLst>
      <p:ext uri="{BB962C8B-B14F-4D97-AF65-F5344CB8AC3E}">
        <p14:creationId xmlns:p14="http://schemas.microsoft.com/office/powerpoint/2010/main" val="350031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11</a:t>
            </a:fld>
            <a:endParaRPr lang="en-IE" dirty="0"/>
          </a:p>
        </p:txBody>
      </p:sp>
    </p:spTree>
    <p:extLst>
      <p:ext uri="{BB962C8B-B14F-4D97-AF65-F5344CB8AC3E}">
        <p14:creationId xmlns:p14="http://schemas.microsoft.com/office/powerpoint/2010/main" val="364051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4/21/2020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4/21/2020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sauru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ribbr.com/academic-writing/passive-voi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cribbr.com/plagiarism/how-to-avoid-plagiaris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owtogeek.com/359187/how-to-use-footnotes-and-endnotes-in-microsoft-wor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itethisforme.com/harvard-referencing#harvard-reference-list" TargetMode="External"/><Relationship Id="rId2" Type="http://schemas.openxmlformats.org/officeDocument/2006/relationships/hyperlink" Target="http://www.citethisforme.com/harvard-referencing#harvard-in-text-cita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hyperlink" Target="http://islam.about.com/od/familycommunity/a/Gossip-Backbiting.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itethisforme.com/guid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cl.ac.uk/library/assets/external/teaching/referencing_quiz.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learningdevelopment@iadt.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lstStyle/>
          <a:p>
            <a:r>
              <a:rPr lang="en-IE" dirty="0"/>
              <a:t>Referencing </a:t>
            </a:r>
          </a:p>
        </p:txBody>
      </p:sp>
      <p:sp>
        <p:nvSpPr>
          <p:cNvPr id="3" name="Subtitle 2"/>
          <p:cNvSpPr>
            <a:spLocks noGrp="1"/>
          </p:cNvSpPr>
          <p:nvPr>
            <p:ph type="subTitle" idx="1"/>
          </p:nvPr>
        </p:nvSpPr>
        <p:spPr>
          <a:xfrm>
            <a:off x="6361722" y="3765184"/>
            <a:ext cx="3423140" cy="861420"/>
          </a:xfrm>
        </p:spPr>
        <p:txBody>
          <a:bodyPr>
            <a:normAutofit fontScale="92500"/>
          </a:bodyPr>
          <a:lstStyle/>
          <a:p>
            <a:pPr algn="ctr"/>
            <a:r>
              <a:rPr lang="en-US" dirty="0"/>
              <a:t>Study Smart Workshop		</a:t>
            </a:r>
          </a:p>
          <a:p>
            <a:r>
              <a:rPr lang="en-US" dirty="0"/>
              <a:t>Student Learning Centre</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615" y="544524"/>
            <a:ext cx="1648192" cy="101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22" y="2067975"/>
            <a:ext cx="4462707" cy="289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B512-8A00-42E9-9130-6CEF2C6578EC}"/>
              </a:ext>
            </a:extLst>
          </p:cNvPr>
          <p:cNvSpPr>
            <a:spLocks noGrp="1"/>
          </p:cNvSpPr>
          <p:nvPr>
            <p:ph type="title"/>
          </p:nvPr>
        </p:nvSpPr>
        <p:spPr>
          <a:xfrm>
            <a:off x="982233" y="838200"/>
            <a:ext cx="8761413" cy="706964"/>
          </a:xfrm>
        </p:spPr>
        <p:txBody>
          <a:bodyPr/>
          <a:lstStyle/>
          <a:p>
            <a:r>
              <a:rPr lang="en-US" dirty="0">
                <a:solidFill>
                  <a:srgbClr val="92D050"/>
                </a:solidFill>
              </a:rPr>
              <a:t>Longer</a:t>
            </a:r>
            <a:r>
              <a:rPr lang="en-US" dirty="0"/>
              <a:t> </a:t>
            </a:r>
            <a:r>
              <a:rPr lang="en-US" dirty="0">
                <a:solidFill>
                  <a:srgbClr val="92D050"/>
                </a:solidFill>
              </a:rPr>
              <a:t>Quotations</a:t>
            </a:r>
            <a:r>
              <a:rPr lang="en-US" dirty="0"/>
              <a:t> </a:t>
            </a:r>
            <a:endParaRPr lang="en-IE" dirty="0"/>
          </a:p>
        </p:txBody>
      </p:sp>
      <p:sp>
        <p:nvSpPr>
          <p:cNvPr id="3" name="Content Placeholder 2">
            <a:extLst>
              <a:ext uri="{FF2B5EF4-FFF2-40B4-BE49-F238E27FC236}">
                <a16:creationId xmlns:a16="http://schemas.microsoft.com/office/drawing/2014/main" id="{42509B2B-22A5-4E49-AE86-63E0744E084F}"/>
              </a:ext>
            </a:extLst>
          </p:cNvPr>
          <p:cNvSpPr>
            <a:spLocks noGrp="1"/>
          </p:cNvSpPr>
          <p:nvPr>
            <p:ph idx="1"/>
          </p:nvPr>
        </p:nvSpPr>
        <p:spPr>
          <a:xfrm>
            <a:off x="1154954" y="2603500"/>
            <a:ext cx="9513045" cy="3416300"/>
          </a:xfrm>
        </p:spPr>
        <p:txBody>
          <a:bodyPr>
            <a:normAutofit/>
          </a:bodyPr>
          <a:lstStyle/>
          <a:p>
            <a:pPr marL="0" lvl="1" indent="0" defTabSz="914400">
              <a:spcBef>
                <a:spcPts val="480"/>
              </a:spcBef>
              <a:buClr>
                <a:srgbClr val="000000"/>
              </a:buClr>
              <a:buSzPct val="100000"/>
              <a:buNone/>
            </a:pPr>
            <a:r>
              <a:rPr lang="en-US" sz="2400" dirty="0" err="1">
                <a:solidFill>
                  <a:srgbClr val="002060"/>
                </a:solidFill>
                <a:sym typeface="Arial"/>
              </a:rPr>
              <a:t>Pattell</a:t>
            </a:r>
            <a:r>
              <a:rPr lang="en-US" sz="2400" dirty="0">
                <a:solidFill>
                  <a:srgbClr val="002060"/>
                </a:solidFill>
                <a:sym typeface="Arial"/>
              </a:rPr>
              <a:t> et al. (1998) highlight the unnecessary nature of the violence enacted by the rebels:</a:t>
            </a:r>
          </a:p>
          <a:p>
            <a:pPr marL="0" lvl="1" indent="0" defTabSz="914400">
              <a:spcBef>
                <a:spcPts val="480"/>
              </a:spcBef>
              <a:buClr>
                <a:srgbClr val="000000"/>
              </a:buClr>
              <a:buSzPct val="100000"/>
              <a:buNone/>
            </a:pPr>
            <a:r>
              <a:rPr lang="en-US" kern="0" dirty="0">
                <a:solidFill>
                  <a:srgbClr val="000000"/>
                </a:solidFill>
                <a:latin typeface="Arial"/>
                <a:cs typeface="Arial"/>
                <a:sym typeface="Arial"/>
                <a:rtl val="0"/>
              </a:rPr>
              <a:t> </a:t>
            </a:r>
          </a:p>
          <a:p>
            <a:pPr marL="457200" lvl="1" indent="0" defTabSz="914400">
              <a:spcBef>
                <a:spcPts val="480"/>
              </a:spcBef>
              <a:buClr>
                <a:srgbClr val="000000"/>
              </a:buClr>
              <a:buSzPct val="100000"/>
              <a:buNone/>
            </a:pPr>
            <a:r>
              <a:rPr lang="en-US" sz="2200" dirty="0">
                <a:solidFill>
                  <a:srgbClr val="FF0000"/>
                </a:solidFill>
                <a:sym typeface="Arial"/>
              </a:rPr>
              <a:t>The violent nature of rebels attacks seemed to be somewhat senseless. The murdered women and children who were doing little more than seeking refuge nearby. They showed little remorse for their acts and seemed to revel in their destruction of human </a:t>
            </a:r>
          </a:p>
          <a:p>
            <a:pPr marL="457200" lvl="1" indent="0" defTabSz="914400">
              <a:spcBef>
                <a:spcPts val="480"/>
              </a:spcBef>
              <a:buClr>
                <a:srgbClr val="000000"/>
              </a:buClr>
              <a:buSzPct val="100000"/>
              <a:buNone/>
            </a:pPr>
            <a:r>
              <a:rPr lang="en-US" sz="2200" dirty="0">
                <a:solidFill>
                  <a:srgbClr val="FF0000"/>
                </a:solidFill>
                <a:sym typeface="Arial"/>
              </a:rPr>
              <a:t>life (p. 451).</a:t>
            </a:r>
          </a:p>
          <a:p>
            <a:endParaRPr lang="en-IE" dirty="0"/>
          </a:p>
        </p:txBody>
      </p:sp>
    </p:spTree>
    <p:extLst>
      <p:ext uri="{BB962C8B-B14F-4D97-AF65-F5344CB8AC3E}">
        <p14:creationId xmlns:p14="http://schemas.microsoft.com/office/powerpoint/2010/main" val="2581158596"/>
      </p:ext>
    </p:extLst>
  </p:cSld>
  <p:clrMapOvr>
    <a:masterClrMapping/>
  </p:clrMapOvr>
  <mc:AlternateContent xmlns:mc="http://schemas.openxmlformats.org/markup-compatibility/2006">
    <mc:Choice xmlns:p14="http://schemas.microsoft.com/office/powerpoint/2010/main" Requires="p14">
      <p:transition spd="slow" p14:dur="2000" advTm="45315"/>
    </mc:Choice>
    <mc:Fallback>
      <p:transition spd="slow" advTm="453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713948" y="876309"/>
            <a:ext cx="8229600" cy="1066800"/>
          </a:xfrm>
        </p:spPr>
        <p:txBody>
          <a:bodyPr>
            <a:noAutofit/>
          </a:bodyPr>
          <a:lstStyle/>
          <a:p>
            <a:pPr eaLnBrk="1" hangingPunct="1"/>
            <a:r>
              <a:rPr lang="en-IE" dirty="0">
                <a:solidFill>
                  <a:srgbClr val="92D050"/>
                </a:solidFill>
              </a:rPr>
              <a:t>Paraphrasing</a:t>
            </a:r>
            <a:br>
              <a:rPr lang="en-IE" dirty="0">
                <a:solidFill>
                  <a:srgbClr val="92D050"/>
                </a:solidFill>
              </a:rPr>
            </a:br>
            <a:endParaRPr lang="en-US" dirty="0">
              <a:solidFill>
                <a:srgbClr val="92D050"/>
              </a:solidFill>
            </a:endParaRPr>
          </a:p>
        </p:txBody>
      </p:sp>
      <p:sp>
        <p:nvSpPr>
          <p:cNvPr id="31746" name="Rectangle 3"/>
          <p:cNvSpPr>
            <a:spLocks noGrp="1"/>
          </p:cNvSpPr>
          <p:nvPr>
            <p:ph idx="1"/>
          </p:nvPr>
        </p:nvSpPr>
        <p:spPr>
          <a:xfrm>
            <a:off x="444538" y="2348917"/>
            <a:ext cx="10270354" cy="4324350"/>
          </a:xfrm>
        </p:spPr>
        <p:txBody>
          <a:bodyPr>
            <a:normAutofit fontScale="92500" lnSpcReduction="10000"/>
          </a:bodyPr>
          <a:lstStyle/>
          <a:p>
            <a:r>
              <a:rPr lang="en-IE" altLang="en-US" sz="2400" dirty="0">
                <a:solidFill>
                  <a:srgbClr val="002060"/>
                </a:solidFill>
              </a:rPr>
              <a:t>What is Paraphrasing?														</a:t>
            </a:r>
          </a:p>
          <a:p>
            <a:pPr lvl="1"/>
            <a:r>
              <a:rPr lang="en-IE" altLang="en-US" sz="2400" dirty="0">
                <a:solidFill>
                  <a:srgbClr val="002060"/>
                </a:solidFill>
              </a:rPr>
              <a:t>Rewriting information in your own words. </a:t>
            </a:r>
          </a:p>
          <a:p>
            <a:pPr lvl="1"/>
            <a:r>
              <a:rPr lang="en-IE" altLang="en-US" sz="2400" dirty="0">
                <a:solidFill>
                  <a:srgbClr val="002060"/>
                </a:solidFill>
              </a:rPr>
              <a:t>Summarising what the author said in a different way</a:t>
            </a:r>
          </a:p>
          <a:p>
            <a:pPr marL="457200" lvl="1" indent="0">
              <a:buNone/>
            </a:pPr>
            <a:endParaRPr lang="en-IE" altLang="en-US" sz="2400" dirty="0">
              <a:solidFill>
                <a:schemeClr val="tx1"/>
              </a:solidFill>
              <a:ea typeface="+mj-ea"/>
              <a:cs typeface="+mj-cs"/>
            </a:endParaRPr>
          </a:p>
          <a:p>
            <a:pPr>
              <a:buNone/>
            </a:pPr>
            <a:r>
              <a:rPr lang="en-IE" altLang="en-US" sz="2400" b="1" dirty="0">
                <a:solidFill>
                  <a:srgbClr val="002060"/>
                </a:solidFill>
              </a:rPr>
              <a:t>Example: </a:t>
            </a:r>
          </a:p>
          <a:p>
            <a:pPr>
              <a:buNone/>
            </a:pPr>
            <a:r>
              <a:rPr lang="en-IE" altLang="en-US" sz="2400" dirty="0">
                <a:solidFill>
                  <a:srgbClr val="FF0000"/>
                </a:solidFill>
              </a:rPr>
              <a:t>An article by McCarthy et al (2012) states that </a:t>
            </a:r>
            <a:r>
              <a:rPr lang="en-US" altLang="en-US" sz="2400" dirty="0">
                <a:solidFill>
                  <a:srgbClr val="FF0000"/>
                </a:solidFill>
              </a:rPr>
              <a:t>“Pipe deterioration is considered as a complex process, which is influenced by a huge amount of factors” (p. 34) (direct quote)</a:t>
            </a:r>
          </a:p>
          <a:p>
            <a:pPr algn="just" eaLnBrk="1" hangingPunct="1">
              <a:buFont typeface="Georgia" pitchFamily="18" charset="0"/>
              <a:buNone/>
            </a:pPr>
            <a:r>
              <a:rPr lang="en-IE" altLang="en-US" sz="2400" dirty="0">
                <a:solidFill>
                  <a:srgbClr val="FF0000"/>
                </a:solidFill>
              </a:rPr>
              <a:t>McCarthy et al (2012) state that pipe deterioration can be influenced by many factors and is understood to be a complicated process. (paraphrased)</a:t>
            </a:r>
            <a:endParaRPr lang="en-IE" sz="2400" dirty="0">
              <a:solidFill>
                <a:srgbClr val="FF0000"/>
              </a:solidFill>
            </a:endParaRPr>
          </a:p>
          <a:p>
            <a:pPr eaLnBrk="1" hangingPunct="1">
              <a:buFont typeface="Georgia" pitchFamily="18" charset="0"/>
              <a:buNone/>
            </a:pPr>
            <a:endParaRPr lang="en-IE" altLang="en-US" sz="2400" i="1" dirty="0">
              <a:solidFill>
                <a:srgbClr val="BE0F02"/>
              </a:solidFill>
            </a:endParaRPr>
          </a:p>
          <a:p>
            <a:pPr eaLnBrk="1" hangingPunct="1"/>
            <a:endParaRPr lang="en-US" sz="2000" dirty="0"/>
          </a:p>
        </p:txBody>
      </p:sp>
    </p:spTree>
    <p:extLst>
      <p:ext uri="{BB962C8B-B14F-4D97-AF65-F5344CB8AC3E}">
        <p14:creationId xmlns:p14="http://schemas.microsoft.com/office/powerpoint/2010/main" val="593099344"/>
      </p:ext>
    </p:extLst>
  </p:cSld>
  <p:clrMapOvr>
    <a:masterClrMapping/>
  </p:clrMapOvr>
  <mc:AlternateContent xmlns:mc="http://schemas.openxmlformats.org/markup-compatibility/2006">
    <mc:Choice xmlns:p14="http://schemas.microsoft.com/office/powerpoint/2010/main" Requires="p14">
      <p:transition spd="slow" p14:dur="2000" advTm="28988"/>
    </mc:Choice>
    <mc:Fallback>
      <p:transition spd="slow" advTm="289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Paraphrasing Tips</a:t>
            </a:r>
          </a:p>
        </p:txBody>
      </p:sp>
      <p:sp>
        <p:nvSpPr>
          <p:cNvPr id="3" name="Content Placeholder 2"/>
          <p:cNvSpPr>
            <a:spLocks noGrp="1"/>
          </p:cNvSpPr>
          <p:nvPr>
            <p:ph idx="1"/>
          </p:nvPr>
        </p:nvSpPr>
        <p:spPr>
          <a:xfrm>
            <a:off x="1154955" y="2368062"/>
            <a:ext cx="10114830" cy="4267200"/>
          </a:xfrm>
        </p:spPr>
        <p:txBody>
          <a:bodyPr>
            <a:normAutofit/>
          </a:bodyPr>
          <a:lstStyle/>
          <a:p>
            <a:r>
              <a:rPr lang="en-IE" sz="2000" dirty="0"/>
              <a:t>The five steps to paraphrasing may seem straightforward, but writing an idea in a different way than the published version can be difficult. These are four tricks you can apply to help you do so.</a:t>
            </a:r>
          </a:p>
          <a:p>
            <a:r>
              <a:rPr lang="en-IE" sz="2000" dirty="0">
                <a:solidFill>
                  <a:srgbClr val="0070C0"/>
                </a:solidFill>
              </a:rPr>
              <a:t>Start your first sentence at a different point from that of the original source</a:t>
            </a:r>
          </a:p>
          <a:p>
            <a:pPr marL="342900" lvl="1" indent="-342900"/>
            <a:r>
              <a:rPr lang="en-IE" sz="2000" dirty="0">
                <a:solidFill>
                  <a:srgbClr val="0070C0"/>
                </a:solidFill>
              </a:rPr>
              <a:t>Use synonyms (words that mean the same thing); </a:t>
            </a:r>
            <a:r>
              <a:rPr lang="en-IE" sz="2000" dirty="0"/>
              <a:t>If you’re struggling to think of synonyms, a </a:t>
            </a:r>
            <a:r>
              <a:rPr lang="en-IE" sz="2000" dirty="0">
                <a:hlinkClick r:id="rId2"/>
              </a:rPr>
              <a:t>thesaurus</a:t>
            </a:r>
            <a:r>
              <a:rPr lang="en-IE" sz="2000" dirty="0"/>
              <a:t> can be a useful tool. However, don’t overdo it! It’s perfectly acceptable and often necessary to use some of the same words as the original text. </a:t>
            </a:r>
          </a:p>
          <a:p>
            <a:endParaRPr lang="en-US" dirty="0"/>
          </a:p>
        </p:txBody>
      </p:sp>
    </p:spTree>
    <p:extLst>
      <p:ext uri="{BB962C8B-B14F-4D97-AF65-F5344CB8AC3E}">
        <p14:creationId xmlns:p14="http://schemas.microsoft.com/office/powerpoint/2010/main" val="19714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Paraphrasing Tips</a:t>
            </a:r>
          </a:p>
        </p:txBody>
      </p:sp>
      <p:sp>
        <p:nvSpPr>
          <p:cNvPr id="3" name="Content Placeholder 2"/>
          <p:cNvSpPr>
            <a:spLocks noGrp="1"/>
          </p:cNvSpPr>
          <p:nvPr>
            <p:ph idx="1"/>
          </p:nvPr>
        </p:nvSpPr>
        <p:spPr>
          <a:xfrm>
            <a:off x="1154955" y="2368062"/>
            <a:ext cx="10114830" cy="4267200"/>
          </a:xfrm>
        </p:spPr>
        <p:txBody>
          <a:bodyPr>
            <a:normAutofit/>
          </a:bodyPr>
          <a:lstStyle/>
          <a:p>
            <a:pPr marL="342900" lvl="1" indent="-342900"/>
            <a:r>
              <a:rPr lang="en-IE" sz="2000" dirty="0">
                <a:solidFill>
                  <a:srgbClr val="0070C0"/>
                </a:solidFill>
              </a:rPr>
              <a:t>Break the information into separate sentences</a:t>
            </a:r>
          </a:p>
          <a:p>
            <a:r>
              <a:rPr lang="en-IE" sz="2000" dirty="0">
                <a:solidFill>
                  <a:srgbClr val="0070C0"/>
                </a:solidFill>
              </a:rPr>
              <a:t>Change the sentence structure</a:t>
            </a:r>
            <a:r>
              <a:rPr lang="en-IE" sz="2000" dirty="0"/>
              <a:t>; For example, if the sentence was originally in the active voice, change it to passive. The </a:t>
            </a:r>
            <a:r>
              <a:rPr lang="en-IE" sz="2000" dirty="0">
                <a:hlinkClick r:id="rId2"/>
              </a:rPr>
              <a:t>active voice</a:t>
            </a:r>
            <a:r>
              <a:rPr lang="en-IE" sz="2000" dirty="0"/>
              <a:t> is when a sentence is led by the subject (the thing doing the action). When the object (the thing receiving the action) leads the sentence, that sentence is written in the passive voice.</a:t>
            </a:r>
          </a:p>
          <a:p>
            <a:pPr lvl="1"/>
            <a:r>
              <a:rPr lang="en-IE" sz="2000" dirty="0"/>
              <a:t>“technology outpaces what users, regulators or even its creators expected” → “the expectations of creators, regulators and users have been rapidly eclipsed by technology“</a:t>
            </a:r>
          </a:p>
          <a:p>
            <a:endParaRPr lang="en-US" dirty="0"/>
          </a:p>
        </p:txBody>
      </p:sp>
    </p:spTree>
    <p:extLst>
      <p:ext uri="{BB962C8B-B14F-4D97-AF65-F5344CB8AC3E}">
        <p14:creationId xmlns:p14="http://schemas.microsoft.com/office/powerpoint/2010/main" val="160455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92D050"/>
                </a:solidFill>
              </a:rPr>
              <a:t>Avoiding plagiarism</a:t>
            </a:r>
            <a:br>
              <a:rPr lang="en-IE" b="1" dirty="0"/>
            </a:br>
            <a:endParaRPr lang="en-US" dirty="0"/>
          </a:p>
        </p:txBody>
      </p:sp>
      <p:sp>
        <p:nvSpPr>
          <p:cNvPr id="3" name="Content Placeholder 2"/>
          <p:cNvSpPr>
            <a:spLocks noGrp="1"/>
          </p:cNvSpPr>
          <p:nvPr>
            <p:ph idx="1"/>
          </p:nvPr>
        </p:nvSpPr>
        <p:spPr/>
        <p:txBody>
          <a:bodyPr>
            <a:normAutofit/>
          </a:bodyPr>
          <a:lstStyle/>
          <a:p>
            <a:r>
              <a:rPr lang="en-IE" sz="2000" dirty="0"/>
              <a:t>When paraphrasing, you have to be careful to </a:t>
            </a:r>
            <a:r>
              <a:rPr lang="en-IE" sz="2000" dirty="0">
                <a:hlinkClick r:id="rId2"/>
              </a:rPr>
              <a:t>avoid accidental plagiarism</a:t>
            </a:r>
            <a:r>
              <a:rPr lang="en-IE" sz="2000" dirty="0"/>
              <a:t> e.g. the paraphrase is too similar to the original quote, with phrases or whole sentences that are identical (and should therefore be in quotation marks). It can also happen if you fail to properly cite the source of the paraphrase.</a:t>
            </a:r>
          </a:p>
          <a:p>
            <a:r>
              <a:rPr lang="en-IE" sz="2000" dirty="0"/>
              <a:t>To make sure you’ve properly paraphrased and cited all your sources, you could elect to run a plagiarism check before submitting your paper. </a:t>
            </a:r>
            <a:endParaRPr lang="en-US" sz="2000" dirty="0"/>
          </a:p>
        </p:txBody>
      </p:sp>
    </p:spTree>
    <p:extLst>
      <p:ext uri="{BB962C8B-B14F-4D97-AF65-F5344CB8AC3E}">
        <p14:creationId xmlns:p14="http://schemas.microsoft.com/office/powerpoint/2010/main" val="374607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92D050"/>
                </a:solidFill>
              </a:rPr>
              <a:t>In-Text Referencing</a:t>
            </a:r>
            <a:r>
              <a:rPr lang="en-IE" dirty="0"/>
              <a:t>		</a:t>
            </a:r>
          </a:p>
        </p:txBody>
      </p:sp>
      <p:sp>
        <p:nvSpPr>
          <p:cNvPr id="3" name="Content Placeholder 2"/>
          <p:cNvSpPr>
            <a:spLocks noGrp="1"/>
          </p:cNvSpPr>
          <p:nvPr>
            <p:ph idx="1"/>
          </p:nvPr>
        </p:nvSpPr>
        <p:spPr>
          <a:xfrm>
            <a:off x="564175" y="2363899"/>
            <a:ext cx="8596668" cy="3880773"/>
          </a:xfrm>
        </p:spPr>
        <p:txBody>
          <a:bodyPr>
            <a:normAutofit/>
          </a:bodyPr>
          <a:lstStyle/>
          <a:p>
            <a:r>
              <a:rPr lang="en-IE" sz="2400" dirty="0">
                <a:solidFill>
                  <a:srgbClr val="002060"/>
                </a:solidFill>
              </a:rPr>
              <a:t>Basic Formula: Bracket - Surname - Comma – Year – Comma- p- Full stop - Page number- close bracket</a:t>
            </a:r>
          </a:p>
          <a:p>
            <a:endParaRPr lang="en-IE" sz="2400" dirty="0">
              <a:solidFill>
                <a:srgbClr val="002060"/>
              </a:solidFill>
            </a:endParaRPr>
          </a:p>
          <a:p>
            <a:r>
              <a:rPr lang="en-IE" sz="2400" dirty="0">
                <a:solidFill>
                  <a:srgbClr val="002060"/>
                </a:solidFill>
              </a:rPr>
              <a:t>e.g.(</a:t>
            </a:r>
            <a:r>
              <a:rPr lang="en-IE" sz="2400" dirty="0" err="1">
                <a:solidFill>
                  <a:srgbClr val="002060"/>
                </a:solidFill>
              </a:rPr>
              <a:t>O’Doherty</a:t>
            </a:r>
            <a:r>
              <a:rPr lang="en-IE" sz="2400" dirty="0">
                <a:solidFill>
                  <a:srgbClr val="002060"/>
                </a:solidFill>
              </a:rPr>
              <a:t>, 2012,p.4).</a:t>
            </a:r>
          </a:p>
          <a:p>
            <a:endParaRPr lang="en-IE" sz="3200" dirty="0"/>
          </a:p>
        </p:txBody>
      </p:sp>
    </p:spTree>
    <p:extLst>
      <p:ext uri="{BB962C8B-B14F-4D97-AF65-F5344CB8AC3E}">
        <p14:creationId xmlns:p14="http://schemas.microsoft.com/office/powerpoint/2010/main" val="26131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IE" dirty="0">
                <a:solidFill>
                  <a:srgbClr val="92D050"/>
                </a:solidFill>
              </a:rPr>
              <a:t>Do I need to reference anywhere else?</a:t>
            </a:r>
            <a:endParaRPr lang="en-US" dirty="0">
              <a:solidFill>
                <a:srgbClr val="92D050"/>
              </a:solidFill>
            </a:endParaRPr>
          </a:p>
        </p:txBody>
      </p:sp>
      <p:sp>
        <p:nvSpPr>
          <p:cNvPr id="33794" name="Rectangle 3"/>
          <p:cNvSpPr>
            <a:spLocks noGrp="1"/>
          </p:cNvSpPr>
          <p:nvPr>
            <p:ph idx="1"/>
          </p:nvPr>
        </p:nvSpPr>
        <p:spPr/>
        <p:txBody>
          <a:bodyPr/>
          <a:lstStyle/>
          <a:p>
            <a:pPr eaLnBrk="1" hangingPunct="1"/>
            <a:r>
              <a:rPr lang="en-IE" sz="3600" dirty="0">
                <a:solidFill>
                  <a:srgbClr val="002060"/>
                </a:solidFill>
              </a:rPr>
              <a:t>Yes!</a:t>
            </a:r>
          </a:p>
          <a:p>
            <a:pPr eaLnBrk="1" hangingPunct="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554" y="2735384"/>
            <a:ext cx="5294923" cy="397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436779"/>
      </p:ext>
    </p:extLst>
  </p:cSld>
  <p:clrMapOvr>
    <a:masterClrMapping/>
  </p:clrMapOvr>
  <mc:AlternateContent xmlns:mc="http://schemas.openxmlformats.org/markup-compatibility/2006">
    <mc:Choice xmlns:p14="http://schemas.microsoft.com/office/powerpoint/2010/main" Requires="p14">
      <p:transition spd="slow" p14:dur="2000" advTm="6687"/>
    </mc:Choice>
    <mc:Fallback>
      <p:transition spd="slow" advTm="66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IE" dirty="0">
                <a:solidFill>
                  <a:srgbClr val="92D050"/>
                </a:solidFill>
              </a:rPr>
              <a:t>What is a bibliography?</a:t>
            </a:r>
            <a:endParaRPr lang="en-US" dirty="0">
              <a:solidFill>
                <a:srgbClr val="92D050"/>
              </a:solidFill>
            </a:endParaRPr>
          </a:p>
        </p:txBody>
      </p:sp>
      <p:sp>
        <p:nvSpPr>
          <p:cNvPr id="34818" name="Rectangle 3"/>
          <p:cNvSpPr>
            <a:spLocks noGrp="1"/>
          </p:cNvSpPr>
          <p:nvPr>
            <p:ph idx="1"/>
          </p:nvPr>
        </p:nvSpPr>
        <p:spPr>
          <a:xfrm>
            <a:off x="638257" y="2416877"/>
            <a:ext cx="8596668" cy="4257532"/>
          </a:xfrm>
        </p:spPr>
        <p:txBody>
          <a:bodyPr>
            <a:normAutofit/>
          </a:bodyPr>
          <a:lstStyle/>
          <a:p>
            <a:r>
              <a:rPr lang="en-IE" sz="2400" dirty="0">
                <a:solidFill>
                  <a:srgbClr val="002060"/>
                </a:solidFill>
              </a:rPr>
              <a:t>Provide the full information for someone, if they wanted to look up the authors you cited in text. </a:t>
            </a:r>
          </a:p>
          <a:p>
            <a:r>
              <a:rPr lang="en-US" sz="2400" dirty="0">
                <a:solidFill>
                  <a:srgbClr val="002060"/>
                </a:solidFill>
              </a:rPr>
              <a:t>Microsoft word has a feature to add your bibliography using your footnotes and in text references. This can be found under the ‘References’ tab.</a:t>
            </a:r>
          </a:p>
        </p:txBody>
      </p:sp>
      <p:pic>
        <p:nvPicPr>
          <p:cNvPr id="2" name="Picture 1"/>
          <p:cNvPicPr>
            <a:picLocks noChangeAspect="1"/>
          </p:cNvPicPr>
          <p:nvPr/>
        </p:nvPicPr>
        <p:blipFill rotWithShape="1">
          <a:blip r:embed="rId2"/>
          <a:srcRect r="58197" b="77705"/>
          <a:stretch/>
        </p:blipFill>
        <p:spPr>
          <a:xfrm>
            <a:off x="3657600" y="4841823"/>
            <a:ext cx="5096656" cy="1528997"/>
          </a:xfrm>
          <a:prstGeom prst="rect">
            <a:avLst/>
          </a:prstGeom>
        </p:spPr>
      </p:pic>
      <p:cxnSp>
        <p:nvCxnSpPr>
          <p:cNvPr id="4" name="Straight Arrow Connector 3"/>
          <p:cNvCxnSpPr/>
          <p:nvPr/>
        </p:nvCxnSpPr>
        <p:spPr>
          <a:xfrm>
            <a:off x="5831174" y="4946754"/>
            <a:ext cx="1663908" cy="839449"/>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6" name="Oval 5"/>
          <p:cNvSpPr/>
          <p:nvPr/>
        </p:nvSpPr>
        <p:spPr>
          <a:xfrm>
            <a:off x="7959778" y="5471409"/>
            <a:ext cx="539646" cy="314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34956795"/>
      </p:ext>
    </p:extLst>
  </p:cSld>
  <p:clrMapOvr>
    <a:masterClrMapping/>
  </p:clrMapOvr>
  <mc:AlternateContent xmlns:mc="http://schemas.openxmlformats.org/markup-compatibility/2006">
    <mc:Choice xmlns:p14="http://schemas.microsoft.com/office/powerpoint/2010/main" Requires="p14">
      <p:transition spd="slow" p14:dur="2000" advTm="25903"/>
    </mc:Choice>
    <mc:Fallback>
      <p:transition spd="slow" advTm="259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Things to remember… </a:t>
            </a:r>
          </a:p>
        </p:txBody>
      </p:sp>
      <p:sp>
        <p:nvSpPr>
          <p:cNvPr id="3" name="Content Placeholder 2"/>
          <p:cNvSpPr>
            <a:spLocks noGrp="1"/>
          </p:cNvSpPr>
          <p:nvPr>
            <p:ph idx="1"/>
          </p:nvPr>
        </p:nvSpPr>
        <p:spPr>
          <a:xfrm>
            <a:off x="1154955" y="2603500"/>
            <a:ext cx="7764193" cy="3416300"/>
          </a:xfrm>
        </p:spPr>
        <p:txBody>
          <a:bodyPr>
            <a:normAutofit/>
          </a:bodyPr>
          <a:lstStyle/>
          <a:p>
            <a:r>
              <a:rPr lang="en-US" sz="2400" dirty="0"/>
              <a:t>Referencing is not as scary as it seems.</a:t>
            </a:r>
          </a:p>
          <a:p>
            <a:r>
              <a:rPr lang="en-US" sz="2400" dirty="0"/>
              <a:t> If in doubt, REFERENCE!</a:t>
            </a:r>
          </a:p>
          <a:p>
            <a:r>
              <a:rPr lang="en-US" sz="2400" dirty="0"/>
              <a:t>Use websites such as </a:t>
            </a:r>
            <a:r>
              <a:rPr lang="en-US" sz="2400" dirty="0" err="1"/>
              <a:t>TurnItIn</a:t>
            </a:r>
            <a:r>
              <a:rPr lang="en-US" sz="2400" dirty="0"/>
              <a:t> to check for plagiarism </a:t>
            </a:r>
          </a:p>
          <a:p>
            <a:r>
              <a:rPr lang="en-US" sz="2400" dirty="0"/>
              <a:t>Check the referencing style before starting.</a:t>
            </a:r>
          </a:p>
          <a:p>
            <a:r>
              <a:rPr lang="en-US" sz="2400" dirty="0"/>
              <a:t>Reference as you go!</a:t>
            </a:r>
          </a:p>
        </p:txBody>
      </p:sp>
    </p:spTree>
    <p:extLst>
      <p:ext uri="{BB962C8B-B14F-4D97-AF65-F5344CB8AC3E}">
        <p14:creationId xmlns:p14="http://schemas.microsoft.com/office/powerpoint/2010/main" val="3017669911"/>
      </p:ext>
    </p:extLst>
  </p:cSld>
  <p:clrMapOvr>
    <a:masterClrMapping/>
  </p:clrMapOvr>
  <mc:AlternateContent xmlns:mc="http://schemas.openxmlformats.org/markup-compatibility/2006">
    <mc:Choice xmlns:p14="http://schemas.microsoft.com/office/powerpoint/2010/main" Requires="p14">
      <p:transition spd="slow" p14:dur="2000" advTm="25712"/>
    </mc:Choice>
    <mc:Fallback>
      <p:transition spd="slow" advTm="257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54440" y="1013814"/>
            <a:ext cx="5260004" cy="3168442"/>
          </a:xfrm>
          <a:prstGeom prst="rect">
            <a:avLst/>
          </a:prstGeom>
        </p:spPr>
      </p:pic>
      <p:pic>
        <p:nvPicPr>
          <p:cNvPr id="7" name="Picture 6"/>
          <p:cNvPicPr>
            <a:picLocks noChangeAspect="1"/>
          </p:cNvPicPr>
          <p:nvPr/>
        </p:nvPicPr>
        <p:blipFill>
          <a:blip r:embed="rId3"/>
          <a:stretch>
            <a:fillRect/>
          </a:stretch>
        </p:blipFill>
        <p:spPr>
          <a:xfrm>
            <a:off x="6880456" y="2292332"/>
            <a:ext cx="4127350" cy="3779848"/>
          </a:xfrm>
          <a:prstGeom prst="rect">
            <a:avLst/>
          </a:prstGeom>
        </p:spPr>
      </p:pic>
    </p:spTree>
    <p:extLst>
      <p:ext uri="{BB962C8B-B14F-4D97-AF65-F5344CB8AC3E}">
        <p14:creationId xmlns:p14="http://schemas.microsoft.com/office/powerpoint/2010/main" val="3603592410"/>
      </p:ext>
    </p:extLst>
  </p:cSld>
  <p:clrMapOvr>
    <a:masterClrMapping/>
  </p:clrMapOvr>
  <mc:AlternateContent xmlns:mc="http://schemas.openxmlformats.org/markup-compatibility/2006">
    <mc:Choice xmlns:p14="http://schemas.microsoft.com/office/powerpoint/2010/main" Requires="p14">
      <p:transition spd="slow" p14:dur="2000" advTm="5645"/>
    </mc:Choice>
    <mc:Fallback>
      <p:transition spd="slow" advTm="56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Welcome &amp; thank you for coming </a:t>
            </a:r>
            <a:endParaRPr lang="en-IE" dirty="0">
              <a:solidFill>
                <a:srgbClr val="92D050"/>
              </a:solidFill>
            </a:endParaRPr>
          </a:p>
        </p:txBody>
      </p:sp>
      <p:sp>
        <p:nvSpPr>
          <p:cNvPr id="3" name="Content Placeholder 2"/>
          <p:cNvSpPr>
            <a:spLocks noGrp="1"/>
          </p:cNvSpPr>
          <p:nvPr>
            <p:ph idx="1"/>
          </p:nvPr>
        </p:nvSpPr>
        <p:spPr/>
        <p:txBody>
          <a:bodyPr>
            <a:normAutofit/>
          </a:bodyPr>
          <a:lstStyle/>
          <a:p>
            <a:r>
              <a:rPr lang="en-US" sz="2000" dirty="0"/>
              <a:t>Objectives for this workshop;</a:t>
            </a:r>
          </a:p>
          <a:p>
            <a:pPr lvl="1"/>
            <a:r>
              <a:rPr lang="en-US" sz="2000" dirty="0"/>
              <a:t>Why we need to reference </a:t>
            </a:r>
          </a:p>
          <a:p>
            <a:pPr lvl="1"/>
            <a:r>
              <a:rPr lang="en-US" sz="2000" dirty="0"/>
              <a:t>How to reference</a:t>
            </a:r>
          </a:p>
          <a:p>
            <a:pPr lvl="1"/>
            <a:r>
              <a:rPr lang="en-US" sz="2000" dirty="0"/>
              <a:t>Avoiding plagiarism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61" y="2875983"/>
            <a:ext cx="2857135" cy="19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648"/>
          <a:stretch/>
        </p:blipFill>
        <p:spPr>
          <a:xfrm>
            <a:off x="809468" y="1217952"/>
            <a:ext cx="10568067" cy="5073812"/>
          </a:xfrm>
          <a:prstGeom prst="rect">
            <a:avLst/>
          </a:prstGeom>
        </p:spPr>
      </p:pic>
    </p:spTree>
    <p:extLst>
      <p:ext uri="{BB962C8B-B14F-4D97-AF65-F5344CB8AC3E}">
        <p14:creationId xmlns:p14="http://schemas.microsoft.com/office/powerpoint/2010/main" val="3825463935"/>
      </p:ext>
    </p:extLst>
  </p:cSld>
  <p:clrMapOvr>
    <a:masterClrMapping/>
  </p:clrMapOvr>
  <mc:AlternateContent xmlns:mc="http://schemas.openxmlformats.org/markup-compatibility/2006">
    <mc:Choice xmlns:p14="http://schemas.microsoft.com/office/powerpoint/2010/main" Requires="p14">
      <p:transition spd="slow" p14:dur="2000" advTm="11280"/>
    </mc:Choice>
    <mc:Fallback>
      <p:transition spd="slow" advTm="1128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Footnotes &amp; Endnotes</a:t>
            </a:r>
          </a:p>
        </p:txBody>
      </p:sp>
      <p:sp>
        <p:nvSpPr>
          <p:cNvPr id="3" name="Content Placeholder 2"/>
          <p:cNvSpPr>
            <a:spLocks noGrp="1"/>
          </p:cNvSpPr>
          <p:nvPr>
            <p:ph idx="1"/>
          </p:nvPr>
        </p:nvSpPr>
        <p:spPr>
          <a:xfrm>
            <a:off x="1154954" y="2603499"/>
            <a:ext cx="9763137" cy="3937977"/>
          </a:xfrm>
        </p:spPr>
        <p:txBody>
          <a:bodyPr>
            <a:normAutofit/>
          </a:bodyPr>
          <a:lstStyle/>
          <a:p>
            <a:r>
              <a:rPr lang="en-IE" sz="2000" dirty="0"/>
              <a:t>Footnotes and endnotes are both ways of adding extra bits of information to your writing outside of the main text. Think of them like verbal asides, only in writing. You can use footnotes and endnotes to add side comments to your work or to cite other publications like books, articles, or websites. The only difference between footnotes and endnotes is where they appear in your document.</a:t>
            </a:r>
          </a:p>
          <a:p>
            <a:r>
              <a:rPr lang="en-IE" sz="2000" dirty="0"/>
              <a:t>As the name suggests, footnotes are attached to the bottom of the page containing the sentence they correspond to. Endnotes, on the other hand, are added to the end of a section or document. Which one you should use in your writing depends on your personal preference or—if you’re writing for school or work—your organization’s publication standards.</a:t>
            </a:r>
          </a:p>
          <a:p>
            <a:endParaRPr lang="en-US" dirty="0"/>
          </a:p>
        </p:txBody>
      </p:sp>
    </p:spTree>
    <p:extLst>
      <p:ext uri="{BB962C8B-B14F-4D97-AF65-F5344CB8AC3E}">
        <p14:creationId xmlns:p14="http://schemas.microsoft.com/office/powerpoint/2010/main" val="9132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Footnotes in Word</a:t>
            </a:r>
          </a:p>
        </p:txBody>
      </p:sp>
      <p:sp>
        <p:nvSpPr>
          <p:cNvPr id="3" name="Content Placeholder 2"/>
          <p:cNvSpPr>
            <a:spLocks noGrp="1"/>
          </p:cNvSpPr>
          <p:nvPr>
            <p:ph idx="1"/>
          </p:nvPr>
        </p:nvSpPr>
        <p:spPr>
          <a:xfrm>
            <a:off x="498462" y="2375876"/>
            <a:ext cx="10146091" cy="4196861"/>
          </a:xfrm>
        </p:spPr>
        <p:txBody>
          <a:bodyPr>
            <a:normAutofit fontScale="92500" lnSpcReduction="20000"/>
          </a:bodyPr>
          <a:lstStyle/>
          <a:p>
            <a:r>
              <a:rPr lang="en-IE" sz="1900" dirty="0">
                <a:solidFill>
                  <a:srgbClr val="404040"/>
                </a:solidFill>
              </a:rPr>
              <a:t>Open the document in Microsoft Word to which you’d like to add footnotes (or create a new document if you’re just getting started). Switch to the “References” tab on Word’s Ribbon.</a:t>
            </a:r>
          </a:p>
          <a:p>
            <a:r>
              <a:rPr lang="en-IE" sz="1900" dirty="0">
                <a:solidFill>
                  <a:srgbClr val="404040"/>
                </a:solidFill>
              </a:rPr>
              <a:t>Here, you’ll find a bunch of useful features for annotating your text, including tools for inserting a table of contents, adding citations, and generating a bibliography. The second group on this tab contains the footnote and endnote features we want.</a:t>
            </a:r>
          </a:p>
          <a:p>
            <a:r>
              <a:rPr lang="en-IE" sz="1900" dirty="0">
                <a:solidFill>
                  <a:srgbClr val="404040"/>
                </a:solidFill>
              </a:rPr>
              <a:t>To add a footnote, place your insertion point in your text where you want the footnote to appear, and then click the “Insert Footnote” button.</a:t>
            </a:r>
          </a:p>
          <a:p>
            <a:r>
              <a:rPr lang="en-IE" sz="1900" dirty="0">
                <a:solidFill>
                  <a:srgbClr val="404040"/>
                </a:solidFill>
              </a:rPr>
              <a:t>Word adds a small superscript number where you placed the insertion point.</a:t>
            </a:r>
          </a:p>
          <a:p>
            <a:r>
              <a:rPr lang="en-IE" sz="1900" dirty="0"/>
              <a:t>And then immediately shifts focus to the footnote pane and places the insertion point at your new footnote, so you can start typing it right away.</a:t>
            </a:r>
          </a:p>
          <a:p>
            <a:r>
              <a:rPr lang="en-IE" sz="1900" dirty="0"/>
              <a:t>Footnotes appear at the bottom of the page beneath a short horizontal line. Each time you add a footnote on this page, another number will be added to the list.</a:t>
            </a:r>
          </a:p>
          <a:p>
            <a:r>
              <a:rPr lang="en-IE" sz="1900" dirty="0"/>
              <a:t>How to guide available on </a:t>
            </a:r>
            <a:r>
              <a:rPr lang="en-IE" sz="1900" dirty="0">
                <a:hlinkClick r:id="rId2"/>
              </a:rPr>
              <a:t>https://www.howtogeek.com/359187/how-to-use-footnotes-and-endnotes-in-microsoft-word/</a:t>
            </a:r>
            <a:endParaRPr lang="en-IE" sz="1900" dirty="0"/>
          </a:p>
          <a:p>
            <a:endParaRPr lang="en-IE" dirty="0"/>
          </a:p>
          <a:p>
            <a:endParaRPr lang="en-IE" dirty="0">
              <a:solidFill>
                <a:srgbClr val="404040"/>
              </a:solidFill>
            </a:endParaRPr>
          </a:p>
          <a:p>
            <a:endParaRPr lang="en-IE" dirty="0">
              <a:solidFill>
                <a:srgbClr val="404040"/>
              </a:solidFill>
              <a:latin typeface="&amp;quot"/>
            </a:endParaRPr>
          </a:p>
          <a:p>
            <a:endParaRPr lang="en-US" dirty="0"/>
          </a:p>
        </p:txBody>
      </p:sp>
    </p:spTree>
    <p:extLst>
      <p:ext uri="{BB962C8B-B14F-4D97-AF65-F5344CB8AC3E}">
        <p14:creationId xmlns:p14="http://schemas.microsoft.com/office/powerpoint/2010/main" val="308338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Harvard Referencing </a:t>
            </a:r>
          </a:p>
        </p:txBody>
      </p:sp>
      <p:sp>
        <p:nvSpPr>
          <p:cNvPr id="3" name="Content Placeholder 2"/>
          <p:cNvSpPr>
            <a:spLocks noGrp="1"/>
          </p:cNvSpPr>
          <p:nvPr>
            <p:ph idx="1"/>
          </p:nvPr>
        </p:nvSpPr>
        <p:spPr>
          <a:xfrm>
            <a:off x="661703" y="2286001"/>
            <a:ext cx="10428328" cy="4571999"/>
          </a:xfrm>
        </p:spPr>
        <p:txBody>
          <a:bodyPr>
            <a:normAutofit/>
          </a:bodyPr>
          <a:lstStyle/>
          <a:p>
            <a:r>
              <a:rPr lang="en-IE" sz="2000" dirty="0"/>
              <a:t>Harvard is a style of referencing, primarily used by university students, to cite information sources. The following examples are based on Harvard style. </a:t>
            </a:r>
          </a:p>
          <a:p>
            <a:r>
              <a:rPr lang="en-IE" sz="2000" dirty="0"/>
              <a:t>Two types of citations are included:</a:t>
            </a:r>
          </a:p>
          <a:p>
            <a:r>
              <a:rPr lang="en-IE" sz="2000" b="1" dirty="0">
                <a:hlinkClick r:id="rId2"/>
              </a:rPr>
              <a:t>In-text citations</a:t>
            </a:r>
            <a:r>
              <a:rPr lang="en-IE" sz="2000" dirty="0"/>
              <a:t> are used when directly quoting or paraphrasing a source. They are located in the body of the work and contain a fragment of the full citation. </a:t>
            </a:r>
          </a:p>
          <a:p>
            <a:r>
              <a:rPr lang="en-IE" sz="2000" b="1" dirty="0">
                <a:hlinkClick r:id="rId3"/>
              </a:rPr>
              <a:t>Reference Lists</a:t>
            </a:r>
            <a:r>
              <a:rPr lang="en-IE" sz="2000" dirty="0"/>
              <a:t> are located at the end of the work and display full citations for sources used in the assignment. </a:t>
            </a:r>
          </a:p>
          <a:p>
            <a:r>
              <a:rPr lang="en-IE" sz="2000" dirty="0"/>
              <a:t>Here is an example of a full citation for a book found in a Harvard Reference list:</a:t>
            </a:r>
          </a:p>
          <a:p>
            <a:r>
              <a:rPr lang="en-IE" sz="2000" dirty="0"/>
              <a:t>Fitzgerald, F. (2004). The great Gatsby. New York: Scribner.</a:t>
            </a:r>
          </a:p>
          <a:p>
            <a:endParaRPr lang="en-IE" dirty="0"/>
          </a:p>
        </p:txBody>
      </p:sp>
    </p:spTree>
    <p:extLst>
      <p:ext uri="{BB962C8B-B14F-4D97-AF65-F5344CB8AC3E}">
        <p14:creationId xmlns:p14="http://schemas.microsoft.com/office/powerpoint/2010/main" val="393359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Books</a:t>
            </a:r>
          </a:p>
        </p:txBody>
      </p:sp>
      <p:sp>
        <p:nvSpPr>
          <p:cNvPr id="3" name="Content Placeholder 2"/>
          <p:cNvSpPr>
            <a:spLocks noGrp="1"/>
          </p:cNvSpPr>
          <p:nvPr>
            <p:ph idx="1"/>
          </p:nvPr>
        </p:nvSpPr>
        <p:spPr>
          <a:xfrm>
            <a:off x="661702" y="2286001"/>
            <a:ext cx="10897251" cy="4571999"/>
          </a:xfrm>
        </p:spPr>
        <p:txBody>
          <a:bodyPr>
            <a:normAutofit lnSpcReduction="10000"/>
          </a:bodyPr>
          <a:lstStyle/>
          <a:p>
            <a:r>
              <a:rPr lang="en-IE" dirty="0"/>
              <a:t>Reference lists are created to allow readers to locate original sources themselves. Each citation in a reference list includes various pieces of information including the:</a:t>
            </a:r>
          </a:p>
          <a:p>
            <a:pPr lvl="1"/>
            <a:r>
              <a:rPr lang="en-IE" sz="1800" dirty="0"/>
              <a:t>Name of the author(s)</a:t>
            </a:r>
          </a:p>
          <a:p>
            <a:pPr lvl="1"/>
            <a:r>
              <a:rPr lang="en-IE" sz="1800" dirty="0"/>
              <a:t>Year published</a:t>
            </a:r>
          </a:p>
          <a:p>
            <a:pPr lvl="1"/>
            <a:r>
              <a:rPr lang="en-IE" sz="1800" dirty="0"/>
              <a:t>Title</a:t>
            </a:r>
          </a:p>
          <a:p>
            <a:pPr lvl="1"/>
            <a:r>
              <a:rPr lang="en-IE" sz="1800" dirty="0"/>
              <a:t>City published</a:t>
            </a:r>
          </a:p>
          <a:p>
            <a:pPr lvl="1"/>
            <a:r>
              <a:rPr lang="en-IE" sz="1800" dirty="0"/>
              <a:t>Publisher</a:t>
            </a:r>
          </a:p>
          <a:p>
            <a:pPr lvl="1"/>
            <a:r>
              <a:rPr lang="en-IE" sz="1800" dirty="0"/>
              <a:t>Pages used</a:t>
            </a:r>
          </a:p>
          <a:p>
            <a:r>
              <a:rPr lang="en-IE" dirty="0"/>
              <a:t>Generally, Harvard Reference List citations follow this format: </a:t>
            </a:r>
          </a:p>
          <a:p>
            <a:pPr lvl="1"/>
            <a:r>
              <a:rPr lang="en-IE" sz="1800" dirty="0"/>
              <a:t>Last name, First Initial. (Year published). </a:t>
            </a:r>
            <a:r>
              <a:rPr lang="en-IE" sz="1800" i="1" dirty="0"/>
              <a:t>Title</a:t>
            </a:r>
            <a:r>
              <a:rPr lang="en-IE" sz="1800" dirty="0"/>
              <a:t>. City: Publisher, Page(s).</a:t>
            </a:r>
          </a:p>
          <a:p>
            <a:r>
              <a:rPr lang="en-IE" dirty="0"/>
              <a:t>Citations are listed in alphabetical order by the author’s last name. </a:t>
            </a:r>
          </a:p>
          <a:p>
            <a:r>
              <a:rPr lang="en-IE" dirty="0"/>
              <a:t>If there are multiple sources by the same author, then citations are listed in order by the date of publication.</a:t>
            </a:r>
          </a:p>
          <a:p>
            <a:endParaRPr lang="en-IE" dirty="0"/>
          </a:p>
        </p:txBody>
      </p:sp>
    </p:spTree>
    <p:extLst>
      <p:ext uri="{BB962C8B-B14F-4D97-AF65-F5344CB8AC3E}">
        <p14:creationId xmlns:p14="http://schemas.microsoft.com/office/powerpoint/2010/main" val="164648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Articles </a:t>
            </a:r>
          </a:p>
        </p:txBody>
      </p:sp>
      <p:sp>
        <p:nvSpPr>
          <p:cNvPr id="3" name="Content Placeholder 2"/>
          <p:cNvSpPr>
            <a:spLocks noGrp="1"/>
          </p:cNvSpPr>
          <p:nvPr>
            <p:ph idx="1"/>
          </p:nvPr>
        </p:nvSpPr>
        <p:spPr>
          <a:xfrm>
            <a:off x="1154955" y="2430585"/>
            <a:ext cx="9903814" cy="4126523"/>
          </a:xfrm>
        </p:spPr>
        <p:txBody>
          <a:bodyPr>
            <a:normAutofit lnSpcReduction="10000"/>
          </a:bodyPr>
          <a:lstStyle/>
          <a:p>
            <a:r>
              <a:rPr lang="en-IE" sz="2000" dirty="0"/>
              <a:t>When citing journal articles found on a database or through a website, include all of the components found in a citation of a print journal, but also include the medium ([online]), the website URL, and the date that the article was accessed.</a:t>
            </a:r>
          </a:p>
          <a:p>
            <a:r>
              <a:rPr lang="en-IE" sz="2000" dirty="0"/>
              <a:t>Structure:</a:t>
            </a:r>
          </a:p>
          <a:p>
            <a:pPr lvl="1"/>
            <a:r>
              <a:rPr lang="en-IE" sz="2000" dirty="0"/>
              <a:t>Last name, First initial. (Year published). Article Title. </a:t>
            </a:r>
            <a:r>
              <a:rPr lang="en-IE" sz="2000" i="1" dirty="0"/>
              <a:t>Journal</a:t>
            </a:r>
            <a:r>
              <a:rPr lang="en-IE" sz="2000" dirty="0"/>
              <a:t>, [online] Volume(Issue), pages. Available at: URL [Accessed Day Mo. Year].</a:t>
            </a:r>
          </a:p>
          <a:p>
            <a:pPr lvl="1"/>
            <a:r>
              <a:rPr lang="en-IE" sz="2000" dirty="0"/>
              <a:t>Example:</a:t>
            </a:r>
          </a:p>
          <a:p>
            <a:pPr lvl="2"/>
            <a:r>
              <a:rPr lang="en-IE" sz="2000" dirty="0"/>
              <a:t>Raina, S. (2015). Establishing Correlation Between Genetics and Nonresponse. </a:t>
            </a:r>
            <a:r>
              <a:rPr lang="en-IE" sz="2000" i="1" dirty="0"/>
              <a:t>Journal of Postgraduate Medicine</a:t>
            </a:r>
            <a:r>
              <a:rPr lang="en-IE" sz="2000" dirty="0"/>
              <a:t>, [online] Volume 61(2), p. 148. Available at: http://www.proquest.com/products-services/ProQuest-Research-Library.html [Accessed 8 Apr. 2015].</a:t>
            </a:r>
          </a:p>
          <a:p>
            <a:endParaRPr lang="en-US" dirty="0"/>
          </a:p>
        </p:txBody>
      </p:sp>
    </p:spTree>
    <p:extLst>
      <p:ext uri="{BB962C8B-B14F-4D97-AF65-F5344CB8AC3E}">
        <p14:creationId xmlns:p14="http://schemas.microsoft.com/office/powerpoint/2010/main" val="273527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07" y="1004930"/>
            <a:ext cx="8761413" cy="706964"/>
          </a:xfrm>
        </p:spPr>
        <p:txBody>
          <a:bodyPr/>
          <a:lstStyle/>
          <a:p>
            <a:r>
              <a:rPr lang="en-IE" b="1" dirty="0">
                <a:solidFill>
                  <a:schemeClr val="bg1"/>
                </a:solidFill>
              </a:rPr>
              <a:t>	</a:t>
            </a:r>
            <a:r>
              <a:rPr lang="en-IE" dirty="0">
                <a:solidFill>
                  <a:schemeClr val="bg1"/>
                </a:solidFill>
              </a:rPr>
              <a:t>Websites:</a:t>
            </a:r>
            <a:br>
              <a:rPr lang="en-IE" u="sng" dirty="0">
                <a:solidFill>
                  <a:srgbClr val="002060"/>
                </a:solidFill>
              </a:rPr>
            </a:br>
            <a:endParaRPr lang="en-IE" dirty="0"/>
          </a:p>
        </p:txBody>
      </p:sp>
      <p:sp>
        <p:nvSpPr>
          <p:cNvPr id="3" name="Content Placeholder 2"/>
          <p:cNvSpPr>
            <a:spLocks noGrp="1"/>
          </p:cNvSpPr>
          <p:nvPr>
            <p:ph idx="1"/>
          </p:nvPr>
        </p:nvSpPr>
        <p:spPr>
          <a:xfrm>
            <a:off x="481950" y="2241336"/>
            <a:ext cx="9959403" cy="5001917"/>
          </a:xfrm>
        </p:spPr>
        <p:txBody>
          <a:bodyPr>
            <a:normAutofit/>
          </a:bodyPr>
          <a:lstStyle/>
          <a:p>
            <a:r>
              <a:rPr lang="en-IE" sz="2000" dirty="0"/>
              <a:t>When citing a website, use the following structure:</a:t>
            </a:r>
          </a:p>
          <a:p>
            <a:pPr lvl="1"/>
            <a:r>
              <a:rPr lang="en-IE" sz="1800" dirty="0"/>
              <a:t>Last name, First initial (Year published). Page title. [online] Website name. Available at: URL [Accessed Day Mo. Year].</a:t>
            </a:r>
          </a:p>
          <a:p>
            <a:r>
              <a:rPr lang="en-IE" sz="2000" dirty="0"/>
              <a:t>When no author is listed, use the following structure:</a:t>
            </a:r>
          </a:p>
          <a:p>
            <a:pPr lvl="1"/>
            <a:r>
              <a:rPr lang="en-IE" sz="1800" dirty="0"/>
              <a:t>Website name, (Year published). </a:t>
            </a:r>
            <a:r>
              <a:rPr lang="en-IE" sz="1800" i="1" dirty="0"/>
              <a:t>Page title</a:t>
            </a:r>
            <a:r>
              <a:rPr lang="en-IE" sz="1800" dirty="0"/>
              <a:t>. [online] Available at: URL [Accessed Day Mo. Year].</a:t>
            </a:r>
          </a:p>
          <a:p>
            <a:r>
              <a:rPr lang="en-IE" sz="2000" dirty="0"/>
              <a:t>Example:</a:t>
            </a:r>
          </a:p>
          <a:p>
            <a:r>
              <a:rPr lang="en-IE" sz="2000" dirty="0"/>
              <a:t>Messer, L. (2015). </a:t>
            </a:r>
            <a:r>
              <a:rPr lang="en-IE" sz="2000" i="1" dirty="0"/>
              <a:t>'Fancy Nancy' Optioned by Disney Junior</a:t>
            </a:r>
            <a:r>
              <a:rPr lang="en-IE" sz="2000" dirty="0"/>
              <a:t>. [online] ABC News. Available at: http://abcnews.go.com/Entertainment/fancy-nancy-optioned-disney-junior-2017/story?id=29942496#.VRWbWJwmbs0.twitter [Accessed 31 Mar. 2015].</a:t>
            </a:r>
          </a:p>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661" y="4230717"/>
            <a:ext cx="1844431" cy="10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5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Films </a:t>
            </a:r>
          </a:p>
        </p:txBody>
      </p:sp>
      <p:sp>
        <p:nvSpPr>
          <p:cNvPr id="3" name="Content Placeholder 2"/>
          <p:cNvSpPr>
            <a:spLocks noGrp="1"/>
          </p:cNvSpPr>
          <p:nvPr>
            <p:ph idx="1"/>
          </p:nvPr>
        </p:nvSpPr>
        <p:spPr>
          <a:xfrm>
            <a:off x="607878" y="2555447"/>
            <a:ext cx="8761412" cy="3416300"/>
          </a:xfrm>
        </p:spPr>
        <p:txBody>
          <a:bodyPr>
            <a:normAutofit lnSpcReduction="10000"/>
          </a:bodyPr>
          <a:lstStyle/>
          <a:p>
            <a:r>
              <a:rPr lang="en-IE" sz="2400" dirty="0"/>
              <a:t>When citing a DVD, Video, or Film, use the following format:</a:t>
            </a:r>
          </a:p>
          <a:p>
            <a:pPr lvl="1"/>
            <a:r>
              <a:rPr lang="en-IE" sz="2000" i="1" dirty="0"/>
              <a:t>Film title</a:t>
            </a:r>
            <a:r>
              <a:rPr lang="en-IE" sz="2000" dirty="0"/>
              <a:t>. (Year published). [Format] Place of origin: Film maker.</a:t>
            </a:r>
          </a:p>
          <a:p>
            <a:pPr lvl="1"/>
            <a:r>
              <a:rPr lang="en-IE" sz="2000" i="1" dirty="0"/>
              <a:t>**The place of origin refers to the place where the </a:t>
            </a:r>
            <a:r>
              <a:rPr lang="en-IE" sz="2000" i="1" dirty="0" err="1"/>
              <a:t>dvd</a:t>
            </a:r>
            <a:r>
              <a:rPr lang="en-IE" sz="2000" i="1" dirty="0"/>
              <a:t>, film, or video was made. </a:t>
            </a:r>
            <a:r>
              <a:rPr lang="en-IE" sz="2000" i="1" dirty="0" err="1"/>
              <a:t>Eg</a:t>
            </a:r>
            <a:r>
              <a:rPr lang="en-IE" sz="2000" i="1" dirty="0"/>
              <a:t>: Hollywood </a:t>
            </a:r>
            <a:br>
              <a:rPr lang="en-IE" sz="2000" i="1" dirty="0"/>
            </a:br>
            <a:r>
              <a:rPr lang="en-IE" sz="2000" i="1" dirty="0"/>
              <a:t>**The film maker can be the director, studio, or main producer. </a:t>
            </a:r>
          </a:p>
          <a:p>
            <a:r>
              <a:rPr lang="en-IE" sz="2400" dirty="0"/>
              <a:t>Example:</a:t>
            </a:r>
          </a:p>
          <a:p>
            <a:pPr marL="0" indent="0">
              <a:buNone/>
            </a:pPr>
            <a:r>
              <a:rPr lang="en-IE" sz="2400" i="1" dirty="0"/>
              <a:t>		Girls Just Want To Have Fun</a:t>
            </a:r>
            <a:r>
              <a:rPr lang="en-IE" sz="2400" dirty="0"/>
              <a:t>. (1985). [film] Chicago: 		Alan Metter.</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934" y="2212364"/>
            <a:ext cx="1911458" cy="410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41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Artwork</a:t>
            </a:r>
          </a:p>
        </p:txBody>
      </p:sp>
      <p:sp>
        <p:nvSpPr>
          <p:cNvPr id="3" name="Content Placeholder 2"/>
          <p:cNvSpPr>
            <a:spLocks noGrp="1"/>
          </p:cNvSpPr>
          <p:nvPr>
            <p:ph idx="1"/>
          </p:nvPr>
        </p:nvSpPr>
        <p:spPr/>
        <p:txBody>
          <a:bodyPr/>
          <a:lstStyle/>
          <a:p>
            <a:r>
              <a:rPr lang="en-IE" sz="2400" dirty="0"/>
              <a:t>To cite artwork, use the following structure:</a:t>
            </a:r>
          </a:p>
          <a:p>
            <a:pPr lvl="1"/>
            <a:r>
              <a:rPr lang="en-IE" sz="2000" dirty="0"/>
              <a:t>Last name, First initial. (Year created). </a:t>
            </a:r>
            <a:r>
              <a:rPr lang="en-IE" sz="2000" i="1" dirty="0"/>
              <a:t>Title</a:t>
            </a:r>
            <a:r>
              <a:rPr lang="en-IE" sz="2000" dirty="0"/>
              <a:t>. [Medium]. City that the artwork is/was displayed in: Gallery or Museum.</a:t>
            </a:r>
          </a:p>
          <a:p>
            <a:r>
              <a:rPr lang="en-IE" sz="2400" dirty="0"/>
              <a:t>Examples:</a:t>
            </a:r>
          </a:p>
          <a:p>
            <a:r>
              <a:rPr lang="en-IE" sz="2400" dirty="0"/>
              <a:t>Gilbert, S. (1795-1796). </a:t>
            </a:r>
            <a:r>
              <a:rPr lang="en-IE" sz="2400" i="1" dirty="0"/>
              <a:t>George Washington</a:t>
            </a:r>
            <a:r>
              <a:rPr lang="en-IE" sz="2400" dirty="0"/>
              <a:t>. [Oil on canvas] New York: The Frick Collection.</a:t>
            </a:r>
          </a:p>
          <a:p>
            <a:r>
              <a:rPr lang="en-IE" sz="2400" dirty="0"/>
              <a:t>Jensen, L., Walters, P. and Walsh, Q. (1994). </a:t>
            </a:r>
            <a:r>
              <a:rPr lang="en-IE" sz="2400" i="1" dirty="0"/>
              <a:t>Faces in the Night</a:t>
            </a:r>
            <a:r>
              <a:rPr lang="en-IE" sz="2400" dirty="0"/>
              <a:t>. [Paint Mural] Trenton: The Trenton Free Library.</a:t>
            </a:r>
          </a:p>
          <a:p>
            <a:endParaRPr lang="en-US" dirty="0"/>
          </a:p>
        </p:txBody>
      </p:sp>
    </p:spTree>
    <p:extLst>
      <p:ext uri="{BB962C8B-B14F-4D97-AF65-F5344CB8AC3E}">
        <p14:creationId xmlns:p14="http://schemas.microsoft.com/office/powerpoint/2010/main" val="253638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E-books &amp; PDFs</a:t>
            </a:r>
          </a:p>
        </p:txBody>
      </p:sp>
      <p:sp>
        <p:nvSpPr>
          <p:cNvPr id="3" name="Content Placeholder 2"/>
          <p:cNvSpPr>
            <a:spLocks noGrp="1"/>
          </p:cNvSpPr>
          <p:nvPr>
            <p:ph idx="1"/>
          </p:nvPr>
        </p:nvSpPr>
        <p:spPr>
          <a:xfrm>
            <a:off x="521909" y="2383692"/>
            <a:ext cx="10138275" cy="4298462"/>
          </a:xfrm>
        </p:spPr>
        <p:txBody>
          <a:bodyPr>
            <a:normAutofit fontScale="92500" lnSpcReduction="10000"/>
          </a:bodyPr>
          <a:lstStyle/>
          <a:p>
            <a:r>
              <a:rPr lang="en-IE" sz="2200" dirty="0"/>
              <a:t>When citing eBooks and PDFs, include the edition, even if it’s the first edition, and follow it with the type of resource in brackets (either [</a:t>
            </a:r>
            <a:r>
              <a:rPr lang="en-IE" sz="2200" dirty="0" err="1"/>
              <a:t>ebook</a:t>
            </a:r>
            <a:r>
              <a:rPr lang="en-IE" sz="2200" dirty="0"/>
              <a:t>] or [pdf]). Include the </a:t>
            </a:r>
            <a:r>
              <a:rPr lang="en-IE" sz="2200" dirty="0" err="1"/>
              <a:t>url</a:t>
            </a:r>
            <a:r>
              <a:rPr lang="en-IE" sz="2200" dirty="0"/>
              <a:t> at the end of the citation with the date it was accessed in brackets.</a:t>
            </a:r>
          </a:p>
          <a:p>
            <a:r>
              <a:rPr lang="en-IE" sz="2200" dirty="0"/>
              <a:t>Use the following structure:</a:t>
            </a:r>
          </a:p>
          <a:p>
            <a:pPr lvl="1"/>
            <a:r>
              <a:rPr lang="en-IE" sz="2200" dirty="0"/>
              <a:t>Last name, First initial. (Year published). </a:t>
            </a:r>
            <a:r>
              <a:rPr lang="en-IE" sz="2200" i="1" dirty="0"/>
              <a:t>Title</a:t>
            </a:r>
            <a:r>
              <a:rPr lang="en-IE" sz="2200" dirty="0"/>
              <a:t>. Edition. [format] City: Publisher, page(s). Available at: URL [Accessed Day Mo. Year].</a:t>
            </a:r>
          </a:p>
          <a:p>
            <a:r>
              <a:rPr lang="en-IE" sz="2200" dirty="0"/>
              <a:t>Examples: </a:t>
            </a:r>
          </a:p>
          <a:p>
            <a:r>
              <a:rPr lang="en-IE" sz="2200" dirty="0" err="1"/>
              <a:t>Zusack</a:t>
            </a:r>
            <a:r>
              <a:rPr lang="en-IE" sz="2200" dirty="0"/>
              <a:t>, M. (2015). </a:t>
            </a:r>
            <a:r>
              <a:rPr lang="en-IE" sz="2200" i="1" dirty="0"/>
              <a:t>The Book Thief</a:t>
            </a:r>
            <a:r>
              <a:rPr lang="en-IE" sz="2200" dirty="0"/>
              <a:t>. 1st ed. [</a:t>
            </a:r>
            <a:r>
              <a:rPr lang="en-IE" sz="2200" dirty="0" err="1"/>
              <a:t>ebook</a:t>
            </a:r>
            <a:r>
              <a:rPr lang="en-IE" sz="2200" dirty="0"/>
              <a:t>] New York: Knopf. Available at: http://ebooks.nypl.org/ [Accessed 20 Apr. 2015].</a:t>
            </a:r>
          </a:p>
          <a:p>
            <a:r>
              <a:rPr lang="en-IE" sz="2200" dirty="0"/>
              <a:t>Robin, J. (2014). </a:t>
            </a:r>
            <a:r>
              <a:rPr lang="en-IE" sz="2200" i="1" dirty="0"/>
              <a:t>A handbook for professional learning: research, resources, and strategies for implementation</a:t>
            </a:r>
            <a:r>
              <a:rPr lang="en-IE" sz="2200" dirty="0"/>
              <a:t>. 1st ed. [pdf] New York: NYC Department of Education. Available at http://schools.nyc.gov/ [Accessed 14 Apr. 2015].</a:t>
            </a:r>
          </a:p>
          <a:p>
            <a:endParaRPr lang="en-US" dirty="0"/>
          </a:p>
        </p:txBody>
      </p:sp>
    </p:spTree>
    <p:extLst>
      <p:ext uri="{BB962C8B-B14F-4D97-AF65-F5344CB8AC3E}">
        <p14:creationId xmlns:p14="http://schemas.microsoft.com/office/powerpoint/2010/main" val="23364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IE" dirty="0">
                <a:solidFill>
                  <a:srgbClr val="92D050"/>
                </a:solidFill>
              </a:rPr>
              <a:t>Why do I need to Reference?</a:t>
            </a:r>
            <a:endParaRPr lang="en-US"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123" y="2295967"/>
            <a:ext cx="2697163" cy="19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611" y="4874541"/>
            <a:ext cx="14446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539" y="2241489"/>
            <a:ext cx="28956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452" y="4786435"/>
            <a:ext cx="25177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7926"/>
          <a:stretch/>
        </p:blipFill>
        <p:spPr bwMode="auto">
          <a:xfrm>
            <a:off x="5390662" y="3560885"/>
            <a:ext cx="172915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8645" y="4173660"/>
            <a:ext cx="2305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8645" y="6310434"/>
            <a:ext cx="2305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667" y="4012041"/>
            <a:ext cx="2451344"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9086" y="6310435"/>
            <a:ext cx="2066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112" y="4627685"/>
            <a:ext cx="22987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30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APA style referencing </a:t>
            </a:r>
          </a:p>
        </p:txBody>
      </p:sp>
      <p:sp>
        <p:nvSpPr>
          <p:cNvPr id="3" name="Content Placeholder 2"/>
          <p:cNvSpPr>
            <a:spLocks noGrp="1"/>
          </p:cNvSpPr>
          <p:nvPr>
            <p:ph idx="1"/>
          </p:nvPr>
        </p:nvSpPr>
        <p:spPr/>
        <p:txBody>
          <a:bodyPr/>
          <a:lstStyle/>
          <a:p>
            <a:r>
              <a:rPr lang="en-IE" sz="2000" b="1" dirty="0"/>
              <a:t>Book:</a:t>
            </a:r>
            <a:r>
              <a:rPr lang="en-IE" sz="2000" dirty="0"/>
              <a:t> Brookes, R. (2014). </a:t>
            </a:r>
            <a:r>
              <a:rPr lang="en-IE" sz="2000" i="1" dirty="0"/>
              <a:t>Study Guide Little Bird</a:t>
            </a:r>
            <a:r>
              <a:rPr lang="en-IE" sz="2000" dirty="0"/>
              <a:t> (p. 5). Adelaide: State Ed. </a:t>
            </a:r>
          </a:p>
          <a:p>
            <a:r>
              <a:rPr lang="en-IE" sz="2000" b="1" dirty="0"/>
              <a:t>Journal:</a:t>
            </a:r>
            <a:r>
              <a:rPr lang="en-IE" sz="2000" dirty="0"/>
              <a:t> </a:t>
            </a:r>
            <a:r>
              <a:rPr lang="en-IE" sz="2000" dirty="0" err="1"/>
              <a:t>Esen</a:t>
            </a:r>
            <a:r>
              <a:rPr lang="en-IE" sz="2000" dirty="0"/>
              <a:t>, E., &amp; Collison, J. (2005). Employee development survey report. </a:t>
            </a:r>
            <a:r>
              <a:rPr lang="en-IE" sz="2000" i="1" dirty="0"/>
              <a:t>Society For Human Resource Management</a:t>
            </a:r>
            <a:r>
              <a:rPr lang="en-IE" sz="2000" dirty="0"/>
              <a:t>, </a:t>
            </a:r>
            <a:r>
              <a:rPr lang="en-IE" sz="2000" i="1" dirty="0"/>
              <a:t>V</a:t>
            </a:r>
            <a:r>
              <a:rPr lang="en-IE" sz="2000" dirty="0"/>
              <a:t>(A), 4. </a:t>
            </a:r>
          </a:p>
          <a:p>
            <a:r>
              <a:rPr lang="en-IE" sz="2000" b="1" dirty="0"/>
              <a:t>Website:</a:t>
            </a:r>
            <a:r>
              <a:rPr lang="en-IE" sz="2000" dirty="0"/>
              <a:t> About.com Islam,. (2014). </a:t>
            </a:r>
            <a:r>
              <a:rPr lang="en-IE" sz="2000" i="1" dirty="0"/>
              <a:t>Evils of Gossip and Backbiting in Islam</a:t>
            </a:r>
            <a:r>
              <a:rPr lang="en-IE" sz="2000" dirty="0"/>
              <a:t>. Retrieved 12 June 2014, from </a:t>
            </a:r>
            <a:r>
              <a:rPr lang="en-IE" sz="2000" dirty="0">
                <a:hlinkClick r:id="rId2"/>
              </a:rPr>
              <a:t>http://islam.about.com/od/familycommunity/a/Gossip-Backbiting.htm</a:t>
            </a:r>
            <a:endParaRPr lang="en-IE" sz="2000" dirty="0"/>
          </a:p>
          <a:p>
            <a:pPr marL="0" indent="0">
              <a:buNone/>
            </a:pPr>
            <a:endParaRPr lang="en-US" dirty="0"/>
          </a:p>
        </p:txBody>
      </p:sp>
    </p:spTree>
    <p:extLst>
      <p:ext uri="{BB962C8B-B14F-4D97-AF65-F5344CB8AC3E}">
        <p14:creationId xmlns:p14="http://schemas.microsoft.com/office/powerpoint/2010/main" val="109335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dirty="0"/>
              <a:t>Top Tips </a:t>
            </a:r>
          </a:p>
        </p:txBody>
      </p:sp>
      <p:sp>
        <p:nvSpPr>
          <p:cNvPr id="37890" name="Rectangle 3"/>
          <p:cNvSpPr>
            <a:spLocks noGrp="1"/>
          </p:cNvSpPr>
          <p:nvPr>
            <p:ph idx="1"/>
          </p:nvPr>
        </p:nvSpPr>
        <p:spPr/>
        <p:txBody>
          <a:bodyPr>
            <a:noAutofit/>
          </a:bodyPr>
          <a:lstStyle/>
          <a:p>
            <a:pPr lvl="0">
              <a:buClr>
                <a:srgbClr val="ACD433"/>
              </a:buClr>
            </a:pPr>
            <a:r>
              <a:rPr lang="en-US" sz="2400" dirty="0">
                <a:solidFill>
                  <a:prstClr val="black">
                    <a:lumMod val="75000"/>
                    <a:lumOff val="25000"/>
                  </a:prstClr>
                </a:solidFill>
              </a:rPr>
              <a:t>Website to help you cite all resources available on </a:t>
            </a:r>
            <a:r>
              <a:rPr lang="en-US" sz="2400" dirty="0">
                <a:solidFill>
                  <a:srgbClr val="0070C0"/>
                </a:solidFill>
                <a:hlinkClick r:id="rId2"/>
              </a:rPr>
              <a:t>http://www.citethisforme.com/guides</a:t>
            </a:r>
            <a:endParaRPr lang="en-US" sz="2400" dirty="0">
              <a:solidFill>
                <a:srgbClr val="0070C0"/>
              </a:solidFill>
            </a:endParaRPr>
          </a:p>
          <a:p>
            <a:pPr lvl="0">
              <a:buClr>
                <a:srgbClr val="ACD433"/>
              </a:buClr>
            </a:pPr>
            <a:r>
              <a:rPr lang="en-IE" sz="2400" dirty="0">
                <a:solidFill>
                  <a:srgbClr val="002060"/>
                </a:solidFill>
              </a:rPr>
              <a:t>Find your reference on Google scholar. Click on the ‘</a:t>
            </a:r>
            <a:r>
              <a:rPr lang="en-IE" sz="2400" u="sng" dirty="0">
                <a:solidFill>
                  <a:srgbClr val="002060"/>
                </a:solidFill>
              </a:rPr>
              <a:t>cite</a:t>
            </a:r>
            <a:r>
              <a:rPr lang="en-IE" sz="2400" dirty="0">
                <a:solidFill>
                  <a:srgbClr val="002060"/>
                </a:solidFill>
              </a:rPr>
              <a:t>’ link and you will get all the info you need to reference! </a:t>
            </a:r>
            <a:endParaRPr lang="en-US" sz="2400"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824" y="4612298"/>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1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test our knowledge…</a:t>
            </a:r>
          </a:p>
        </p:txBody>
      </p:sp>
      <p:sp>
        <p:nvSpPr>
          <p:cNvPr id="3" name="Content Placeholder 2"/>
          <p:cNvSpPr>
            <a:spLocks noGrp="1"/>
          </p:cNvSpPr>
          <p:nvPr>
            <p:ph idx="1"/>
          </p:nvPr>
        </p:nvSpPr>
        <p:spPr/>
        <p:txBody>
          <a:bodyPr>
            <a:normAutofit/>
          </a:bodyPr>
          <a:lstStyle/>
          <a:p>
            <a:r>
              <a:rPr lang="en-US" sz="2000" b="1" dirty="0"/>
              <a:t>Let’s practice referencing…</a:t>
            </a:r>
            <a:endParaRPr lang="en-US" sz="2000" dirty="0"/>
          </a:p>
          <a:p>
            <a:r>
              <a:rPr lang="en-US" sz="2000" dirty="0">
                <a:hlinkClick r:id="rId2"/>
              </a:rPr>
              <a:t>https://www.ncl.ac.uk/library/assets/external/teaching/referencing_quiz.html</a:t>
            </a:r>
            <a:endParaRPr lang="en-US" sz="2000" dirty="0"/>
          </a:p>
          <a:p>
            <a:endParaRPr lang="en-US" dirty="0"/>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094" y="3816839"/>
            <a:ext cx="36877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24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Content Placeholder 2"/>
          <p:cNvSpPr>
            <a:spLocks noGrp="1"/>
          </p:cNvSpPr>
          <p:nvPr>
            <p:ph idx="1"/>
          </p:nvPr>
        </p:nvSpPr>
        <p:spPr/>
        <p:txBody>
          <a:bodyPr>
            <a:normAutofit/>
          </a:bodyPr>
          <a:lstStyle/>
          <a:p>
            <a:r>
              <a:rPr lang="en-US" sz="2000" dirty="0"/>
              <a:t>It is not as scary as it seems. If in doubt, REFERENCE!</a:t>
            </a:r>
          </a:p>
          <a:p>
            <a:r>
              <a:rPr lang="en-US" sz="2000" dirty="0"/>
              <a:t>Use websites such as </a:t>
            </a:r>
            <a:r>
              <a:rPr lang="en-US" sz="2000" dirty="0" err="1"/>
              <a:t>TurnItIn</a:t>
            </a:r>
            <a:r>
              <a:rPr lang="en-US" sz="2000" dirty="0"/>
              <a:t> to check for plagiarism </a:t>
            </a:r>
          </a:p>
          <a:p>
            <a:r>
              <a:rPr lang="en-US" sz="2000" dirty="0"/>
              <a:t>Make sure to check which referencing style your lecturer wants.</a:t>
            </a:r>
          </a:p>
          <a:p>
            <a:r>
              <a:rPr lang="en-US" sz="2000" dirty="0"/>
              <a:t>It is easier to reference as you go- use footnotes and don’t leave your entire bibliography until the day before the deadline. </a:t>
            </a:r>
          </a:p>
          <a:p>
            <a:endParaRPr lang="en-US" sz="2000" dirty="0"/>
          </a:p>
          <a:p>
            <a:pPr marL="0" indent="0">
              <a:buNone/>
            </a:pPr>
            <a:endParaRPr 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0006" y="469887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064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an appointment </a:t>
            </a:r>
            <a:endParaRPr lang="en-IE" dirty="0"/>
          </a:p>
        </p:txBody>
      </p:sp>
      <p:sp>
        <p:nvSpPr>
          <p:cNvPr id="3" name="Content Placeholder 2"/>
          <p:cNvSpPr>
            <a:spLocks noGrp="1"/>
          </p:cNvSpPr>
          <p:nvPr>
            <p:ph idx="1"/>
          </p:nvPr>
        </p:nvSpPr>
        <p:spPr/>
        <p:txBody>
          <a:bodyPr/>
          <a:lstStyle/>
          <a:p>
            <a:r>
              <a:rPr lang="en-IE" sz="2000" b="1" dirty="0">
                <a:solidFill>
                  <a:srgbClr val="002060"/>
                </a:solidFill>
              </a:rPr>
              <a:t>List the free times in your timetable &amp; send to:</a:t>
            </a:r>
          </a:p>
          <a:p>
            <a:endParaRPr lang="en-IE" sz="2000" dirty="0">
              <a:solidFill>
                <a:srgbClr val="002060"/>
              </a:solidFill>
            </a:endParaRPr>
          </a:p>
          <a:p>
            <a:pPr lvl="1"/>
            <a:r>
              <a:rPr lang="en-IE" sz="2000" b="1" dirty="0">
                <a:solidFill>
                  <a:srgbClr val="002060"/>
                </a:solidFill>
              </a:rPr>
              <a:t>Email: </a:t>
            </a:r>
            <a:r>
              <a:rPr lang="en-IE" sz="2000" b="1" dirty="0">
                <a:solidFill>
                  <a:srgbClr val="002060"/>
                </a:solidFill>
                <a:hlinkClick r:id="rId2"/>
              </a:rPr>
              <a:t>learningdevelopment@iadt.ie</a:t>
            </a:r>
            <a:endParaRPr lang="en-IE" sz="2000" b="1" dirty="0">
              <a:solidFill>
                <a:srgbClr val="002060"/>
              </a:solidFill>
            </a:endParaRPr>
          </a:p>
          <a:p>
            <a:pPr lvl="1"/>
            <a:r>
              <a:rPr lang="en-IE" sz="2000" b="1" dirty="0">
                <a:solidFill>
                  <a:srgbClr val="002060"/>
                </a:solidFill>
              </a:rPr>
              <a:t>Phone: </a:t>
            </a:r>
            <a:r>
              <a:rPr lang="en-IE" sz="2000" b="1" dirty="0">
                <a:solidFill>
                  <a:schemeClr val="accent1"/>
                </a:solidFill>
              </a:rPr>
              <a:t>01 239 4790 or 0871023215</a:t>
            </a:r>
          </a:p>
          <a:p>
            <a:r>
              <a:rPr lang="en-IE" sz="2000" dirty="0">
                <a:solidFill>
                  <a:srgbClr val="002060"/>
                </a:solidFill>
              </a:rPr>
              <a:t>For example: My free times this week are; Mon, 9-11am and 12-1pm and Tues, 11am-1pm. </a:t>
            </a:r>
          </a:p>
          <a:p>
            <a:endParaRPr lang="en-IE" dirty="0"/>
          </a:p>
        </p:txBody>
      </p:sp>
    </p:spTree>
    <p:extLst>
      <p:ext uri="{BB962C8B-B14F-4D97-AF65-F5344CB8AC3E}">
        <p14:creationId xmlns:p14="http://schemas.microsoft.com/office/powerpoint/2010/main" val="53677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IE" dirty="0">
                <a:solidFill>
                  <a:srgbClr val="92D050"/>
                </a:solidFill>
              </a:rPr>
              <a:t>When do I need to Reference?</a:t>
            </a:r>
            <a:endParaRPr lang="en-US" dirty="0">
              <a:solidFill>
                <a:srgbClr val="92D050"/>
              </a:solidFill>
            </a:endParaRPr>
          </a:p>
        </p:txBody>
      </p:sp>
      <p:sp>
        <p:nvSpPr>
          <p:cNvPr id="3" name="Rectangle 2"/>
          <p:cNvSpPr/>
          <p:nvPr/>
        </p:nvSpPr>
        <p:spPr>
          <a:xfrm>
            <a:off x="1669803" y="3029351"/>
            <a:ext cx="891120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FF0000"/>
                </a:solidFill>
              </a:rPr>
              <a:t>ALL THE TIME!!!</a:t>
            </a:r>
          </a:p>
        </p:txBody>
      </p:sp>
    </p:spTree>
    <p:extLst>
      <p:ext uri="{BB962C8B-B14F-4D97-AF65-F5344CB8AC3E}">
        <p14:creationId xmlns:p14="http://schemas.microsoft.com/office/powerpoint/2010/main" val="18990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IE" dirty="0">
                <a:solidFill>
                  <a:srgbClr val="92D050"/>
                </a:solidFill>
              </a:rPr>
              <a:t>When is all the time?!</a:t>
            </a:r>
            <a:endParaRPr lang="en-US" dirty="0">
              <a:solidFill>
                <a:srgbClr val="92D050"/>
              </a:solidFill>
            </a:endParaRPr>
          </a:p>
        </p:txBody>
      </p:sp>
      <p:sp>
        <p:nvSpPr>
          <p:cNvPr id="29698" name="Rectangle 3"/>
          <p:cNvSpPr>
            <a:spLocks noGrp="1"/>
          </p:cNvSpPr>
          <p:nvPr>
            <p:ph idx="1"/>
          </p:nvPr>
        </p:nvSpPr>
        <p:spPr/>
        <p:txBody>
          <a:bodyPr>
            <a:noAutofit/>
          </a:bodyPr>
          <a:lstStyle/>
          <a:p>
            <a:pPr eaLnBrk="1" hangingPunct="1"/>
            <a:r>
              <a:rPr lang="en-IE" sz="2000" dirty="0">
                <a:solidFill>
                  <a:srgbClr val="002060"/>
                </a:solidFill>
              </a:rPr>
              <a:t>Whenever you are making a statement that you have:</a:t>
            </a:r>
          </a:p>
          <a:p>
            <a:pPr>
              <a:buFont typeface="Arial" panose="020B0604020202020204" pitchFamily="34" charset="0"/>
              <a:buChar char="•"/>
            </a:pPr>
            <a:r>
              <a:rPr lang="en-IE" sz="2000" dirty="0">
                <a:solidFill>
                  <a:srgbClr val="002060"/>
                </a:solidFill>
              </a:rPr>
              <a:t>Read somewhere</a:t>
            </a:r>
          </a:p>
          <a:p>
            <a:pPr>
              <a:buFont typeface="Arial" panose="020B0604020202020204" pitchFamily="34" charset="0"/>
              <a:buChar char="•"/>
            </a:pPr>
            <a:r>
              <a:rPr lang="en-IE" sz="2000" dirty="0">
                <a:solidFill>
                  <a:srgbClr val="002060"/>
                </a:solidFill>
              </a:rPr>
              <a:t>Heard in a lecture</a:t>
            </a:r>
          </a:p>
          <a:p>
            <a:pPr>
              <a:buFont typeface="Arial" panose="020B0604020202020204" pitchFamily="34" charset="0"/>
              <a:buChar char="•"/>
            </a:pPr>
            <a:r>
              <a:rPr lang="en-IE" sz="2000" dirty="0">
                <a:solidFill>
                  <a:srgbClr val="002060"/>
                </a:solidFill>
              </a:rPr>
              <a:t>Or any form of knowledge that you need to support </a:t>
            </a:r>
          </a:p>
          <a:p>
            <a:pPr eaLnBrk="1" hangingPunct="1"/>
            <a:endParaRPr lang="en-IE" sz="2000" dirty="0">
              <a:solidFill>
                <a:srgbClr val="002060"/>
              </a:solidFill>
            </a:endParaRPr>
          </a:p>
          <a:p>
            <a:pPr eaLnBrk="1" hangingPunct="1"/>
            <a:r>
              <a:rPr lang="en-IE" sz="2000" dirty="0">
                <a:solidFill>
                  <a:srgbClr val="002060"/>
                </a:solidFill>
              </a:rPr>
              <a:t>For example: Children benefit from play as it helps their imagination and to develop their motor skills. </a:t>
            </a:r>
          </a:p>
          <a:p>
            <a:pPr eaLnBrk="1" hangingPunct="1"/>
            <a:endParaRPr lang="en-IE" sz="2000" dirty="0">
              <a:solidFill>
                <a:srgbClr val="002060"/>
              </a:solidFill>
            </a:endParaRPr>
          </a:p>
          <a:p>
            <a:pPr eaLnBrk="1" hangingPunct="1"/>
            <a:r>
              <a:rPr lang="en-IE" sz="2000" u="sng" dirty="0">
                <a:solidFill>
                  <a:srgbClr val="002060"/>
                </a:solidFill>
              </a:rPr>
              <a:t>ASK  YOURSELF- how do I know this to be true?</a:t>
            </a:r>
            <a:endParaRPr lang="en-US" sz="2000" u="sng"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927" y="4290646"/>
            <a:ext cx="3134953" cy="20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14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85" y="2363823"/>
            <a:ext cx="11118707" cy="4494177"/>
          </a:xfrm>
        </p:spPr>
        <p:txBody>
          <a:bodyPr>
            <a:normAutofit/>
          </a:bodyPr>
          <a:lstStyle/>
          <a:p>
            <a:r>
              <a:rPr lang="en-IE" sz="2000" dirty="0">
                <a:solidFill>
                  <a:srgbClr val="002060"/>
                </a:solidFill>
              </a:rPr>
              <a:t>Always support your points with evidence (i.e. what you have read). </a:t>
            </a:r>
          </a:p>
          <a:p>
            <a:r>
              <a:rPr lang="en-IE" sz="2000" dirty="0">
                <a:solidFill>
                  <a:srgbClr val="002060"/>
                </a:solidFill>
              </a:rPr>
              <a:t>Any point which consists of information from somewhere other than your own thoughts must be referenced!</a:t>
            </a:r>
          </a:p>
          <a:p>
            <a:endParaRPr lang="en-IE" sz="2000" dirty="0">
              <a:solidFill>
                <a:srgbClr val="002060"/>
              </a:solidFill>
            </a:endParaRPr>
          </a:p>
          <a:p>
            <a:pPr marL="0" indent="0">
              <a:buNone/>
            </a:pPr>
            <a:r>
              <a:rPr lang="en-IE" sz="2000" dirty="0">
                <a:solidFill>
                  <a:srgbClr val="002060"/>
                </a:solidFill>
              </a:rPr>
              <a:t>Example:</a:t>
            </a:r>
          </a:p>
          <a:p>
            <a:r>
              <a:rPr lang="en-IE" sz="2000" i="1" u="sng" dirty="0">
                <a:solidFill>
                  <a:srgbClr val="002060"/>
                </a:solidFill>
              </a:rPr>
              <a:t>Common Knowledge: </a:t>
            </a:r>
            <a:r>
              <a:rPr lang="en-IE" sz="2000" dirty="0">
                <a:solidFill>
                  <a:srgbClr val="002060"/>
                </a:solidFill>
              </a:rPr>
              <a:t>It is widely accepted that the sky is blue (No Reference)</a:t>
            </a:r>
          </a:p>
          <a:p>
            <a:endParaRPr lang="en-IE" sz="2000" dirty="0">
              <a:solidFill>
                <a:srgbClr val="002060"/>
              </a:solidFill>
            </a:endParaRPr>
          </a:p>
          <a:p>
            <a:r>
              <a:rPr lang="en-IE" sz="2000" i="1" u="sng" dirty="0">
                <a:solidFill>
                  <a:srgbClr val="002060"/>
                </a:solidFill>
              </a:rPr>
              <a:t>Reference Required: </a:t>
            </a:r>
            <a:r>
              <a:rPr lang="en-IE" sz="2000" dirty="0">
                <a:solidFill>
                  <a:srgbClr val="002060"/>
                </a:solidFill>
              </a:rPr>
              <a:t>Many scientists throughout history have attempted to explain the colour of the sky (</a:t>
            </a:r>
            <a:r>
              <a:rPr lang="en-IE" sz="2000" dirty="0" err="1">
                <a:solidFill>
                  <a:srgbClr val="002060"/>
                </a:solidFill>
              </a:rPr>
              <a:t>Hoeppe</a:t>
            </a:r>
            <a:r>
              <a:rPr lang="en-IE" sz="2000" dirty="0">
                <a:solidFill>
                  <a:srgbClr val="002060"/>
                </a:solidFill>
              </a:rPr>
              <a:t> 2007, p. 17)</a:t>
            </a:r>
          </a:p>
          <a:p>
            <a:endParaRPr lang="en-IE" sz="2400" dirty="0"/>
          </a:p>
        </p:txBody>
      </p:sp>
      <p:sp>
        <p:nvSpPr>
          <p:cNvPr id="4" name="Rectangle 2"/>
          <p:cNvSpPr>
            <a:spLocks noGrp="1"/>
          </p:cNvSpPr>
          <p:nvPr>
            <p:ph type="title"/>
          </p:nvPr>
        </p:nvSpPr>
        <p:spPr>
          <a:xfrm>
            <a:off x="1154953" y="973668"/>
            <a:ext cx="8761413" cy="706964"/>
          </a:xfrm>
        </p:spPr>
        <p:txBody>
          <a:bodyPr/>
          <a:lstStyle/>
          <a:p>
            <a:pPr eaLnBrk="1" hangingPunct="1"/>
            <a:r>
              <a:rPr lang="en-IE" dirty="0">
                <a:solidFill>
                  <a:srgbClr val="92D050"/>
                </a:solidFill>
              </a:rPr>
              <a:t>When is all the time?!</a:t>
            </a:r>
            <a:endParaRPr lang="en-US" dirty="0">
              <a:solidFill>
                <a:srgbClr val="92D050"/>
              </a:solidFill>
            </a:endParaRPr>
          </a:p>
        </p:txBody>
      </p:sp>
    </p:spTree>
    <p:extLst>
      <p:ext uri="{BB962C8B-B14F-4D97-AF65-F5344CB8AC3E}">
        <p14:creationId xmlns:p14="http://schemas.microsoft.com/office/powerpoint/2010/main" val="151869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84" y="872068"/>
            <a:ext cx="8761413" cy="706964"/>
          </a:xfrm>
        </p:spPr>
        <p:txBody>
          <a:bodyPr/>
          <a:lstStyle/>
          <a:p>
            <a:r>
              <a:rPr lang="en-IE" dirty="0">
                <a:solidFill>
                  <a:srgbClr val="92D050"/>
                </a:solidFill>
              </a:rPr>
              <a:t>It’s not as scary as it seems!</a:t>
            </a:r>
          </a:p>
        </p:txBody>
      </p:sp>
      <p:sp>
        <p:nvSpPr>
          <p:cNvPr id="3" name="Content Placeholder 2"/>
          <p:cNvSpPr>
            <a:spLocks noGrp="1"/>
          </p:cNvSpPr>
          <p:nvPr>
            <p:ph idx="1"/>
          </p:nvPr>
        </p:nvSpPr>
        <p:spPr>
          <a:xfrm>
            <a:off x="489765" y="2353714"/>
            <a:ext cx="8596668" cy="4242542"/>
          </a:xfrm>
        </p:spPr>
        <p:txBody>
          <a:bodyPr/>
          <a:lstStyle/>
          <a:p>
            <a:r>
              <a:rPr lang="en-IE" sz="2000" dirty="0">
                <a:solidFill>
                  <a:srgbClr val="002060"/>
                </a:solidFill>
              </a:rPr>
              <a:t>What do you always need?</a:t>
            </a:r>
            <a:endParaRPr lang="en-IE" sz="2000" dirty="0"/>
          </a:p>
          <a:p>
            <a:pPr lvl="1"/>
            <a:r>
              <a:rPr lang="en-IE" sz="2000" dirty="0">
                <a:solidFill>
                  <a:srgbClr val="002060"/>
                </a:solidFill>
              </a:rPr>
              <a:t>The author’s name</a:t>
            </a:r>
          </a:p>
          <a:p>
            <a:pPr lvl="1"/>
            <a:r>
              <a:rPr lang="en-IE" sz="2000" dirty="0">
                <a:solidFill>
                  <a:srgbClr val="002060"/>
                </a:solidFill>
              </a:rPr>
              <a:t>The year it was published</a:t>
            </a:r>
          </a:p>
          <a:p>
            <a:pPr lvl="1"/>
            <a:r>
              <a:rPr lang="en-IE" sz="2000" dirty="0">
                <a:solidFill>
                  <a:srgbClr val="002060"/>
                </a:solidFill>
              </a:rPr>
              <a:t>The title/ journal details</a:t>
            </a:r>
          </a:p>
          <a:p>
            <a:pPr lvl="1"/>
            <a:r>
              <a:rPr lang="en-IE" sz="2000" dirty="0">
                <a:solidFill>
                  <a:srgbClr val="002060"/>
                </a:solidFill>
              </a:rPr>
              <a:t>Who published it</a:t>
            </a:r>
          </a:p>
          <a:p>
            <a:pPr lvl="1"/>
            <a:r>
              <a:rPr lang="en-IE" sz="2000" dirty="0">
                <a:solidFill>
                  <a:srgbClr val="002060"/>
                </a:solidFill>
              </a:rPr>
              <a:t>Where it was published</a:t>
            </a:r>
          </a:p>
          <a:p>
            <a:pPr lvl="1"/>
            <a:r>
              <a:rPr lang="en-IE" sz="2000" dirty="0">
                <a:solidFill>
                  <a:srgbClr val="002060"/>
                </a:solidFill>
              </a:rPr>
              <a:t>The pages you used</a:t>
            </a: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62" y="2801241"/>
            <a:ext cx="3608754" cy="245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14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92D050"/>
                </a:solidFill>
              </a:rPr>
              <a:t>3 types of in text references</a:t>
            </a:r>
          </a:p>
        </p:txBody>
      </p:sp>
      <p:sp>
        <p:nvSpPr>
          <p:cNvPr id="3" name="Content Placeholder 2"/>
          <p:cNvSpPr>
            <a:spLocks noGrp="1"/>
          </p:cNvSpPr>
          <p:nvPr>
            <p:ph idx="1"/>
          </p:nvPr>
        </p:nvSpPr>
        <p:spPr>
          <a:xfrm>
            <a:off x="677334" y="2276872"/>
            <a:ext cx="9213427" cy="4023360"/>
          </a:xfrm>
        </p:spPr>
        <p:txBody>
          <a:bodyPr>
            <a:normAutofit/>
          </a:bodyPr>
          <a:lstStyle/>
          <a:p>
            <a:pPr marL="457200" indent="-457200">
              <a:buFont typeface="+mj-lt"/>
              <a:buAutoNum type="arabicPeriod"/>
            </a:pPr>
            <a:r>
              <a:rPr lang="en-IE" sz="2400" dirty="0">
                <a:solidFill>
                  <a:srgbClr val="002060"/>
                </a:solidFill>
              </a:rPr>
              <a:t>Direct Quote</a:t>
            </a:r>
          </a:p>
          <a:p>
            <a:pPr marL="457200" indent="-457200">
              <a:buFont typeface="+mj-lt"/>
              <a:buAutoNum type="arabicPeriod"/>
            </a:pPr>
            <a:r>
              <a:rPr lang="en-IE" sz="2400" dirty="0">
                <a:solidFill>
                  <a:srgbClr val="002060"/>
                </a:solidFill>
              </a:rPr>
              <a:t>Paraphrasing</a:t>
            </a:r>
          </a:p>
          <a:p>
            <a:pPr marL="457200" indent="-457200">
              <a:buFont typeface="+mj-lt"/>
              <a:buAutoNum type="arabicPeriod"/>
            </a:pPr>
            <a:r>
              <a:rPr lang="en-IE" sz="2400" dirty="0">
                <a:solidFill>
                  <a:srgbClr val="002060"/>
                </a:solidFill>
              </a:rPr>
              <a:t>In text reference</a:t>
            </a:r>
          </a:p>
          <a:p>
            <a:pPr marL="457200" indent="-457200">
              <a:buFont typeface="+mj-lt"/>
              <a:buAutoNum type="arabicPeriod"/>
            </a:pPr>
            <a:endParaRPr lang="en-IE" sz="4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812" y="4095261"/>
            <a:ext cx="4062954" cy="227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99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IE" dirty="0">
                <a:solidFill>
                  <a:srgbClr val="92D050"/>
                </a:solidFill>
              </a:rPr>
              <a:t>Direct Quotes</a:t>
            </a:r>
            <a:endParaRPr lang="en-US" dirty="0">
              <a:solidFill>
                <a:srgbClr val="92D050"/>
              </a:solidFill>
            </a:endParaRPr>
          </a:p>
        </p:txBody>
      </p:sp>
      <p:sp>
        <p:nvSpPr>
          <p:cNvPr id="30722" name="Rectangle 3"/>
          <p:cNvSpPr>
            <a:spLocks noGrp="1"/>
          </p:cNvSpPr>
          <p:nvPr>
            <p:ph idx="1"/>
          </p:nvPr>
        </p:nvSpPr>
        <p:spPr>
          <a:xfrm>
            <a:off x="941594" y="2610338"/>
            <a:ext cx="9489599" cy="3828562"/>
          </a:xfrm>
        </p:spPr>
        <p:txBody>
          <a:bodyPr>
            <a:normAutofit/>
          </a:bodyPr>
          <a:lstStyle/>
          <a:p>
            <a:r>
              <a:rPr lang="en-IE" altLang="en-US" sz="2400" dirty="0">
                <a:solidFill>
                  <a:srgbClr val="002060"/>
                </a:solidFill>
              </a:rPr>
              <a:t>A direct quote is when you have written exactly what you have read</a:t>
            </a:r>
          </a:p>
          <a:p>
            <a:pPr lvl="1"/>
            <a:r>
              <a:rPr lang="en-IE" altLang="en-US" sz="2400" dirty="0">
                <a:solidFill>
                  <a:srgbClr val="FF0000"/>
                </a:solidFill>
              </a:rPr>
              <a:t>Let’s look at an example from an article by McCarthy, Kelly and Johnson (2012) </a:t>
            </a:r>
          </a:p>
          <a:p>
            <a:pPr lvl="1"/>
            <a:r>
              <a:rPr lang="en-IE" altLang="en-US" sz="2400" dirty="0">
                <a:solidFill>
                  <a:srgbClr val="FF0000"/>
                </a:solidFill>
              </a:rPr>
              <a:t>Example Quote; McCarty et al. states that </a:t>
            </a:r>
            <a:r>
              <a:rPr lang="en-US" altLang="en-US" sz="2400" dirty="0">
                <a:solidFill>
                  <a:srgbClr val="FF0000"/>
                </a:solidFill>
              </a:rPr>
              <a:t>“Pipe deterioration is considered to be a complex process, which is influenced by a huge amount of factors” (2012, p. 34).</a:t>
            </a:r>
          </a:p>
          <a:p>
            <a:pPr algn="just" eaLnBrk="1" hangingPunct="1">
              <a:buFont typeface="Georgia" pitchFamily="18" charset="0"/>
              <a:buNone/>
            </a:pPr>
            <a:endParaRPr lang="en-US" altLang="en-US" sz="2400" i="1" dirty="0">
              <a:solidFill>
                <a:srgbClr val="002060"/>
              </a:solidFill>
            </a:endParaRPr>
          </a:p>
          <a:p>
            <a:pPr eaLnBrk="1" hangingPunct="1">
              <a:buFont typeface="Georgia" pitchFamily="18" charset="0"/>
              <a:buNone/>
            </a:pPr>
            <a:endParaRPr lang="en-US" altLang="en-US" i="1" dirty="0">
              <a:solidFill>
                <a:srgbClr val="BE0F02"/>
              </a:solidFill>
            </a:endParaRPr>
          </a:p>
          <a:p>
            <a:pPr eaLnBrk="1" hangingPunct="1"/>
            <a:endParaRPr lang="en-US" dirty="0"/>
          </a:p>
        </p:txBody>
      </p:sp>
    </p:spTree>
    <p:extLst>
      <p:ext uri="{BB962C8B-B14F-4D97-AF65-F5344CB8AC3E}">
        <p14:creationId xmlns:p14="http://schemas.microsoft.com/office/powerpoint/2010/main" val="491844828"/>
      </p:ext>
    </p:extLst>
  </p:cSld>
  <p:clrMapOvr>
    <a:masterClrMapping/>
  </p:clrMapOvr>
  <mc:AlternateContent xmlns:mc="http://schemas.openxmlformats.org/markup-compatibility/2006">
    <mc:Choice xmlns:p14="http://schemas.microsoft.com/office/powerpoint/2010/main" Requires="p14">
      <p:transition spd="slow" p14:dur="2000" advTm="32772"/>
    </mc:Choice>
    <mc:Fallback>
      <p:transition spd="slow" advTm="3277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TotalTime>
  <Words>2549</Words>
  <Application>Microsoft Office PowerPoint</Application>
  <PresentationFormat>Widescreen</PresentationFormat>
  <Paragraphs>177</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&amp;quot</vt:lpstr>
      <vt:lpstr>Arial</vt:lpstr>
      <vt:lpstr>Calibri</vt:lpstr>
      <vt:lpstr>Century Gothic</vt:lpstr>
      <vt:lpstr>Georgia</vt:lpstr>
      <vt:lpstr>Wingdings 3</vt:lpstr>
      <vt:lpstr>Ion Boardroom</vt:lpstr>
      <vt:lpstr>Referencing </vt:lpstr>
      <vt:lpstr>Welcome &amp; thank you for coming </vt:lpstr>
      <vt:lpstr>Why do I need to Reference?</vt:lpstr>
      <vt:lpstr>When do I need to Reference?</vt:lpstr>
      <vt:lpstr>When is all the time?!</vt:lpstr>
      <vt:lpstr>When is all the time?!</vt:lpstr>
      <vt:lpstr>It’s not as scary as it seems!</vt:lpstr>
      <vt:lpstr>3 types of in text references</vt:lpstr>
      <vt:lpstr>Direct Quotes</vt:lpstr>
      <vt:lpstr>Longer Quotations </vt:lpstr>
      <vt:lpstr>Paraphrasing </vt:lpstr>
      <vt:lpstr>Paraphrasing Tips</vt:lpstr>
      <vt:lpstr>Paraphrasing Tips</vt:lpstr>
      <vt:lpstr>Avoiding plagiarism </vt:lpstr>
      <vt:lpstr>In-Text Referencing  </vt:lpstr>
      <vt:lpstr>Do I need to reference anywhere else?</vt:lpstr>
      <vt:lpstr>What is a bibliography?</vt:lpstr>
      <vt:lpstr>Things to remember… </vt:lpstr>
      <vt:lpstr>PowerPoint Presentation</vt:lpstr>
      <vt:lpstr>PowerPoint Presentation</vt:lpstr>
      <vt:lpstr>Footnotes &amp; Endnotes</vt:lpstr>
      <vt:lpstr>Footnotes in Word</vt:lpstr>
      <vt:lpstr>Harvard Referencing </vt:lpstr>
      <vt:lpstr>Books</vt:lpstr>
      <vt:lpstr>Journal Articles </vt:lpstr>
      <vt:lpstr> Websites: </vt:lpstr>
      <vt:lpstr>Films </vt:lpstr>
      <vt:lpstr>Artwork</vt:lpstr>
      <vt:lpstr>E-books &amp; PDFs</vt:lpstr>
      <vt:lpstr>Examples of APA style referencing </vt:lpstr>
      <vt:lpstr>Top Tips </vt:lpstr>
      <vt:lpstr>Let’s test our knowledge…</vt:lpstr>
      <vt:lpstr>Conclusions </vt:lpstr>
      <vt:lpstr>Booking an appointment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83</cp:revision>
  <cp:lastPrinted>2019-10-17T11:13:04Z</cp:lastPrinted>
  <dcterms:created xsi:type="dcterms:W3CDTF">2019-10-03T07:06:18Z</dcterms:created>
  <dcterms:modified xsi:type="dcterms:W3CDTF">2020-04-21T15:54:57Z</dcterms:modified>
</cp:coreProperties>
</file>