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5" r:id="rId2"/>
    <p:sldId id="374" r:id="rId3"/>
    <p:sldId id="373" r:id="rId4"/>
    <p:sldId id="372" r:id="rId5"/>
    <p:sldId id="377" r:id="rId6"/>
    <p:sldId id="357" r:id="rId7"/>
    <p:sldId id="359" r:id="rId8"/>
    <p:sldId id="358" r:id="rId9"/>
    <p:sldId id="360" r:id="rId10"/>
    <p:sldId id="361" r:id="rId11"/>
    <p:sldId id="370" r:id="rId12"/>
    <p:sldId id="363" r:id="rId13"/>
    <p:sldId id="364" r:id="rId14"/>
    <p:sldId id="375" r:id="rId15"/>
    <p:sldId id="378" r:id="rId16"/>
    <p:sldId id="365" r:id="rId17"/>
    <p:sldId id="371" r:id="rId18"/>
    <p:sldId id="366" r:id="rId19"/>
    <p:sldId id="367" r:id="rId20"/>
    <p:sldId id="368" r:id="rId21"/>
    <p:sldId id="318" r:id="rId22"/>
    <p:sldId id="376" r:id="rId23"/>
    <p:sldId id="269" r:id="rId24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5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47937-8A96-4BF8-8BDB-1D261B11C06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D495E-9558-4ED5-99C3-E9C6219C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DC91-1D6A-4C32-A6DA-DB83E60E070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12054-99F5-4731-982B-2F4287A28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1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Grammarly can help you correct grammar mistakes but don’t over rely on it!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12054-99F5-4731-982B-2F4287A28D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2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learningdevelopment@iadt.i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54893" y="656491"/>
            <a:ext cx="7369908" cy="306363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Revising, 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Editing 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Proofreading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4114800"/>
            <a:ext cx="10750549" cy="914400"/>
          </a:xfrm>
        </p:spPr>
        <p:txBody>
          <a:bodyPr>
            <a:normAutofit/>
          </a:bodyPr>
          <a:lstStyle/>
          <a:p>
            <a:r>
              <a:rPr lang="en-US" dirty="0"/>
              <a:t>Study Smart Workshop</a:t>
            </a:r>
          </a:p>
          <a:p>
            <a:r>
              <a:rPr lang="en-US" dirty="0"/>
              <a:t>Student Learning Centre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17" y="1469293"/>
            <a:ext cx="5390502" cy="362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27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7" y="2380985"/>
            <a:ext cx="10972800" cy="5159408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Questions - Are my sentences complete?</a:t>
            </a:r>
          </a:p>
          <a:p>
            <a:pPr marL="64008" indent="0">
              <a:buNone/>
            </a:pPr>
            <a:r>
              <a:rPr lang="en-US" dirty="0"/>
              <a:t>		 - Do they make sense</a:t>
            </a:r>
          </a:p>
          <a:p>
            <a:r>
              <a:rPr lang="en-US" dirty="0"/>
              <a:t>Every sentence in your assignment should be complete.</a:t>
            </a:r>
          </a:p>
          <a:p>
            <a:r>
              <a:rPr lang="en-US" dirty="0"/>
              <a:t>It should contain each of these grammatical elements. </a:t>
            </a:r>
          </a:p>
          <a:p>
            <a:pPr marL="64008" indent="0">
              <a:buNone/>
            </a:pPr>
            <a:endParaRPr lang="en-US" b="1" dirty="0"/>
          </a:p>
          <a:p>
            <a:pPr marL="64008" indent="0">
              <a:buNone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t="47514" r="-2228" b="-327"/>
          <a:stretch/>
        </p:blipFill>
        <p:spPr bwMode="auto">
          <a:xfrm>
            <a:off x="1625600" y="4226170"/>
            <a:ext cx="9144000" cy="209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85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ClrTx/>
              <a:buNone/>
            </a:pPr>
            <a:r>
              <a:rPr lang="en-AU" altLang="en-US" dirty="0">
                <a:cs typeface="Arial" charset="0"/>
              </a:rPr>
              <a:t>Ask yourself;</a:t>
            </a:r>
          </a:p>
          <a:p>
            <a:pPr>
              <a:spcBef>
                <a:spcPts val="0"/>
              </a:spcBef>
              <a:buClr>
                <a:srgbClr val="92D050"/>
              </a:buClr>
            </a:pPr>
            <a:r>
              <a:rPr lang="en-AU" altLang="en-US" dirty="0">
                <a:cs typeface="Arial" charset="0"/>
              </a:rPr>
              <a:t>Do my sentences contain only one idea? Are they too long and complicated?  </a:t>
            </a:r>
          </a:p>
          <a:p>
            <a:pPr marL="0" indent="0">
              <a:spcBef>
                <a:spcPts val="0"/>
              </a:spcBef>
              <a:buClr>
                <a:srgbClr val="92D050"/>
              </a:buClr>
              <a:buNone/>
            </a:pPr>
            <a:endParaRPr lang="en-AU" altLang="en-US" dirty="0">
              <a:cs typeface="Arial" charset="0"/>
            </a:endParaRPr>
          </a:p>
          <a:p>
            <a:pPr>
              <a:spcBef>
                <a:spcPts val="0"/>
              </a:spcBef>
              <a:buClr>
                <a:srgbClr val="92D050"/>
              </a:buClr>
            </a:pPr>
            <a:r>
              <a:rPr lang="en-AU" altLang="en-US" dirty="0">
                <a:cs typeface="Arial" charset="0"/>
              </a:rPr>
              <a:t>A sentence should only have one point.</a:t>
            </a:r>
          </a:p>
          <a:p>
            <a:pPr marL="0" indent="0">
              <a:spcBef>
                <a:spcPts val="0"/>
              </a:spcBef>
              <a:buClr>
                <a:srgbClr val="92D050"/>
              </a:buClr>
              <a:buNone/>
            </a:pPr>
            <a:endParaRPr lang="en-AU" altLang="en-US" dirty="0">
              <a:cs typeface="Arial" charset="0"/>
            </a:endParaRPr>
          </a:p>
          <a:p>
            <a:pPr>
              <a:spcBef>
                <a:spcPts val="0"/>
              </a:spcBef>
              <a:buClr>
                <a:srgbClr val="92D050"/>
              </a:buClr>
            </a:pPr>
            <a:r>
              <a:rPr lang="en-AU" altLang="en-US" dirty="0">
                <a:cs typeface="Arial" charset="0"/>
              </a:rPr>
              <a:t> Try not to have a sentence that runs for more than two or three lines. If it is too long, divide it into more than one sentence.  </a:t>
            </a:r>
          </a:p>
          <a:p>
            <a:pPr marL="0" indent="0">
              <a:spcBef>
                <a:spcPts val="0"/>
              </a:spcBef>
              <a:buClr>
                <a:srgbClr val="92D050"/>
              </a:buClr>
              <a:buNone/>
            </a:pPr>
            <a:endParaRPr lang="en-AU" altLang="en-US" dirty="0">
              <a:cs typeface="Arial" charset="0"/>
            </a:endParaRPr>
          </a:p>
          <a:p>
            <a:pPr lvl="0">
              <a:spcBef>
                <a:spcPts val="0"/>
              </a:spcBef>
            </a:pPr>
            <a:r>
              <a:rPr lang="en-US" dirty="0"/>
              <a:t>Are you wordy, repetitive, or inconsistent?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</a:pPr>
            <a:r>
              <a:rPr lang="en-US" dirty="0"/>
              <a:t>Do you have any incomplete thoughts?</a:t>
            </a:r>
          </a:p>
          <a:p>
            <a:pPr>
              <a:spcBef>
                <a:spcPct val="0"/>
              </a:spcBef>
              <a:buClr>
                <a:srgbClr val="92D050"/>
              </a:buClr>
            </a:pPr>
            <a:endParaRPr lang="en-AU" altLang="en-US" dirty="0"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9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Punctuation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dirty="0"/>
              <a:t>Ask yourself; Have I punctuated my sentences correctly? </a:t>
            </a:r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r>
              <a:rPr lang="en-US" dirty="0"/>
              <a:t>Commas are typically used for:</a:t>
            </a:r>
          </a:p>
          <a:p>
            <a:r>
              <a:rPr lang="en-US" dirty="0"/>
              <a:t>separating adjectives (The small, frightened mouse).</a:t>
            </a:r>
          </a:p>
          <a:p>
            <a:endParaRPr lang="en-US" dirty="0"/>
          </a:p>
          <a:p>
            <a:pPr marL="64008" indent="0">
              <a:buNone/>
            </a:pPr>
            <a:r>
              <a:rPr lang="en-US" dirty="0"/>
              <a:t>Apostrophes indicate either;</a:t>
            </a:r>
          </a:p>
          <a:p>
            <a:r>
              <a:rPr lang="en-US" dirty="0"/>
              <a:t>letter of a word has been left out (e.g. you’re/ who’ll)</a:t>
            </a:r>
          </a:p>
          <a:p>
            <a:r>
              <a:rPr lang="en-US" dirty="0"/>
              <a:t>The ownership of something (e.g. Laura’s wallet)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1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Check– Is my spelling correct?</a:t>
            </a:r>
          </a:p>
          <a:p>
            <a:pPr marL="64008" indent="0">
              <a:buNone/>
            </a:pPr>
            <a:endParaRPr lang="en-US" dirty="0"/>
          </a:p>
          <a:p>
            <a:r>
              <a:rPr lang="en-US" dirty="0"/>
              <a:t>Spelling is the least important part of your assignment, but the most visible.</a:t>
            </a:r>
          </a:p>
          <a:p>
            <a:r>
              <a:rPr lang="en-US" dirty="0"/>
              <a:t>Use a spell checker, but do not rely on it.</a:t>
            </a:r>
          </a:p>
          <a:p>
            <a:r>
              <a:rPr lang="en-US" dirty="0"/>
              <a:t>Check your work by reading it backwards – you tend to focus less on the meaning of the words and more on the spelling.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9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Capitalize the First Word of a Sentence</a:t>
            </a:r>
          </a:p>
          <a:p>
            <a:r>
              <a:rPr lang="en-IE" dirty="0"/>
              <a:t>Capitalize Names and Other Proper Nouns</a:t>
            </a:r>
          </a:p>
          <a:p>
            <a:r>
              <a:rPr lang="en-IE" dirty="0"/>
              <a:t>Don’t Capitalize After a Colon (Usually)</a:t>
            </a:r>
          </a:p>
          <a:p>
            <a:r>
              <a:rPr lang="en-IE" dirty="0"/>
              <a:t>Capitalize the First Word of a Quote (Sometimes) </a:t>
            </a:r>
          </a:p>
          <a:p>
            <a:r>
              <a:rPr lang="en-IE" dirty="0"/>
              <a:t>Capitalize Days, Months, and Holidays, But Not Seasons</a:t>
            </a:r>
          </a:p>
          <a:p>
            <a:r>
              <a:rPr lang="en-IE" dirty="0"/>
              <a:t>Capitalize Most Words in Titles</a:t>
            </a:r>
          </a:p>
          <a:p>
            <a:r>
              <a:rPr lang="en-IE" dirty="0"/>
              <a:t>Capitalize Cities, Countries, Nationalities, and Languages</a:t>
            </a:r>
          </a:p>
          <a:p>
            <a:r>
              <a:rPr lang="en-IE" dirty="0"/>
              <a:t>Capitalize Time Periods and Events (not centuries or the numbers before them)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79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Practice…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9"/>
          <a:stretch/>
        </p:blipFill>
        <p:spPr bwMode="auto">
          <a:xfrm>
            <a:off x="4345354" y="2815014"/>
            <a:ext cx="2948781" cy="223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403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70521" y="2485292"/>
            <a:ext cx="10659209" cy="390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AU" dirty="0"/>
              <a:t>Do  not be afraid to read your assignment out loud.  If it doesn’t sound right, then it probably isn’t.</a:t>
            </a:r>
          </a:p>
          <a:p>
            <a:pPr marL="342900" indent="-342900">
              <a:defRPr/>
            </a:pPr>
            <a:endParaRPr lang="en-AU" dirty="0"/>
          </a:p>
          <a:p>
            <a:pPr marL="342900" indent="-342900">
              <a:defRPr/>
            </a:pPr>
            <a:r>
              <a:rPr lang="en-AU" dirty="0"/>
              <a:t>Even in exam conditions, you should read your essay to yourself.  You do not need to read it aloud, however you should actually mouth  each word.</a:t>
            </a:r>
          </a:p>
          <a:p>
            <a:pPr marL="342900" indent="-342900">
              <a:defRPr/>
            </a:pPr>
            <a:endParaRPr lang="en-AU" dirty="0"/>
          </a:p>
          <a:p>
            <a:pPr marL="342900" indent="-342900">
              <a:defRPr/>
            </a:pPr>
            <a:r>
              <a:rPr lang="en-AU" dirty="0"/>
              <a:t>Read assignment backwards.</a:t>
            </a:r>
          </a:p>
          <a:p>
            <a:pPr marL="342900" indent="-342900">
              <a:defRPr/>
            </a:pPr>
            <a:endParaRPr lang="en-AU" dirty="0"/>
          </a:p>
          <a:p>
            <a:pPr marL="342900" indent="-342900">
              <a:defRPr/>
            </a:pPr>
            <a:r>
              <a:rPr lang="en-AU" dirty="0"/>
              <a:t>Don’t proofread for every type of mistake at once.</a:t>
            </a:r>
          </a:p>
          <a:p>
            <a:pPr marL="342900" indent="-342900">
              <a:defRPr/>
            </a:pPr>
            <a:endParaRPr lang="en-AU" sz="1900" dirty="0"/>
          </a:p>
          <a:p>
            <a:pPr marL="342900" indent="-342900">
              <a:defRPr/>
            </a:pPr>
            <a:endParaRPr lang="en-AU" sz="19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endParaRPr lang="en-AU" sz="24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endParaRPr lang="en-AU" sz="24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endParaRPr lang="en-AU" sz="2800" dirty="0"/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>
                <a:solidFill>
                  <a:schemeClr val="bg1"/>
                </a:solidFill>
                <a:cs typeface="Tunga" pitchFamily="34" charset="0"/>
              </a:rPr>
              <a:t>Proofreading tips</a:t>
            </a:r>
          </a:p>
        </p:txBody>
      </p:sp>
    </p:spTree>
    <p:extLst>
      <p:ext uri="{BB962C8B-B14F-4D97-AF65-F5344CB8AC3E}">
        <p14:creationId xmlns:p14="http://schemas.microsoft.com/office/powerpoint/2010/main" val="312871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70521" y="2485292"/>
            <a:ext cx="10659209" cy="39015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AU" sz="1900" dirty="0"/>
              <a:t>Read it slowly</a:t>
            </a:r>
          </a:p>
          <a:p>
            <a:pPr>
              <a:defRPr/>
            </a:pPr>
            <a:endParaRPr lang="en-AU" sz="1900" dirty="0"/>
          </a:p>
          <a:p>
            <a:pPr>
              <a:defRPr/>
            </a:pPr>
            <a:r>
              <a:rPr lang="en-AU" sz="1900" dirty="0"/>
              <a:t>Point with your finger to proofread one word at a time</a:t>
            </a:r>
          </a:p>
          <a:p>
            <a:pPr>
              <a:defRPr/>
            </a:pPr>
            <a:endParaRPr lang="en-AU" sz="1900" dirty="0"/>
          </a:p>
          <a:p>
            <a:pPr>
              <a:defRPr/>
            </a:pPr>
            <a:r>
              <a:rPr lang="en-AU" sz="1900" dirty="0"/>
              <a:t>Give yourself enough time to proofread. </a:t>
            </a:r>
          </a:p>
          <a:p>
            <a:pPr>
              <a:defRPr/>
            </a:pPr>
            <a:endParaRPr lang="en-AU" sz="1900" dirty="0"/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AU" sz="2400" b="1" dirty="0">
                <a:solidFill>
                  <a:srgbClr val="FF0000"/>
                </a:solidFill>
              </a:rPr>
              <a:t>Work from a print out-easier to identify mistakes! </a:t>
            </a:r>
          </a:p>
          <a:p>
            <a:pPr marL="342900" indent="-342900">
              <a:defRPr/>
            </a:pPr>
            <a:endParaRPr lang="en-AU" sz="19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endParaRPr lang="en-AU" sz="24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endParaRPr lang="en-AU" sz="24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endParaRPr lang="en-AU" sz="2800" dirty="0"/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>
                <a:solidFill>
                  <a:schemeClr val="bg1"/>
                </a:solidFill>
                <a:cs typeface="Tunga" pitchFamily="34" charset="0"/>
              </a:rPr>
              <a:t>Proofreading tips</a:t>
            </a:r>
          </a:p>
        </p:txBody>
      </p:sp>
    </p:spTree>
    <p:extLst>
      <p:ext uri="{BB962C8B-B14F-4D97-AF65-F5344CB8AC3E}">
        <p14:creationId xmlns:p14="http://schemas.microsoft.com/office/powerpoint/2010/main" val="7917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39" y="2424723"/>
            <a:ext cx="10972800" cy="4572000"/>
          </a:xfrm>
        </p:spPr>
        <p:txBody>
          <a:bodyPr>
            <a:normAutofit/>
          </a:bodyPr>
          <a:lstStyle/>
          <a:p>
            <a:r>
              <a:rPr lang="en-US" dirty="0"/>
              <a:t>File format</a:t>
            </a:r>
          </a:p>
          <a:p>
            <a:pPr lvl="1"/>
            <a:r>
              <a:rPr lang="en-US" sz="1800" dirty="0"/>
              <a:t>Most assignments should be written on MS Word, PDF or Google Pages. </a:t>
            </a:r>
          </a:p>
          <a:p>
            <a:pPr lvl="1"/>
            <a:endParaRPr lang="en-US" sz="1800" dirty="0"/>
          </a:p>
          <a:p>
            <a:r>
              <a:rPr lang="en-US" dirty="0"/>
              <a:t>Page numbers (at the bottom of the page)</a:t>
            </a:r>
          </a:p>
          <a:p>
            <a:pPr lvl="1"/>
            <a:endParaRPr lang="en-US" sz="1800" dirty="0"/>
          </a:p>
          <a:p>
            <a:r>
              <a:rPr lang="en-US" dirty="0"/>
              <a:t>Fonts</a:t>
            </a:r>
          </a:p>
          <a:p>
            <a:pPr lvl="1"/>
            <a:r>
              <a:rPr lang="en-US" sz="1800" dirty="0"/>
              <a:t>Black text with white background. </a:t>
            </a:r>
          </a:p>
          <a:p>
            <a:pPr lvl="1"/>
            <a:r>
              <a:rPr lang="en-US" sz="1800" dirty="0"/>
              <a:t>Clear &amp; readable (Times New Roman or Arial)</a:t>
            </a:r>
          </a:p>
          <a:p>
            <a:pPr lvl="1"/>
            <a:r>
              <a:rPr lang="en-IE" sz="1800" dirty="0"/>
              <a:t>Use 11 or 12 point for the body of your assignment.</a:t>
            </a:r>
          </a:p>
          <a:p>
            <a:pPr lvl="1"/>
            <a:r>
              <a:rPr lang="en-IE" sz="1800" dirty="0"/>
              <a:t>Justified </a:t>
            </a:r>
          </a:p>
          <a:p>
            <a:pPr marL="53721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3721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69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Spacing</a:t>
            </a:r>
          </a:p>
          <a:p>
            <a:pPr lvl="1"/>
            <a:r>
              <a:rPr lang="en-IE" dirty="0"/>
              <a:t>Use 1.5 or double spacing and fairly wide margins. This leaves room for the marker’s comments.</a:t>
            </a:r>
          </a:p>
          <a:p>
            <a:pPr lvl="1"/>
            <a:r>
              <a:rPr lang="en-IE" dirty="0"/>
              <a:t>Leave a blank line between paragraphs.</a:t>
            </a:r>
          </a:p>
          <a:p>
            <a:pPr marL="64008" indent="0">
              <a:buNone/>
            </a:pPr>
            <a:endParaRPr lang="en-IE" dirty="0"/>
          </a:p>
          <a:p>
            <a:r>
              <a:rPr lang="en-IE" dirty="0"/>
              <a:t>Title page</a:t>
            </a:r>
          </a:p>
          <a:p>
            <a:pPr lvl="1"/>
            <a:r>
              <a:rPr lang="en-IE" dirty="0"/>
              <a:t>The title of the assignment</a:t>
            </a:r>
          </a:p>
          <a:p>
            <a:pPr lvl="1"/>
            <a:r>
              <a:rPr lang="en-IE" dirty="0"/>
              <a:t>The course number and name</a:t>
            </a:r>
          </a:p>
          <a:p>
            <a:pPr lvl="1"/>
            <a:r>
              <a:rPr lang="en-IE" dirty="0"/>
              <a:t>The due date</a:t>
            </a:r>
          </a:p>
          <a:p>
            <a:pPr lvl="1"/>
            <a:r>
              <a:rPr lang="en-IE" dirty="0"/>
              <a:t>Your full name and student number.</a:t>
            </a:r>
          </a:p>
          <a:p>
            <a:endParaRPr lang="en-I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5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563546"/>
            <a:ext cx="7874000" cy="60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439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524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312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06" y="469887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07355" y="2615223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Aim to print a copy of your assignment with some time before your deadline to proof-read. Give yourself enough time to do this and don’t leave it until the last minute. </a:t>
            </a:r>
          </a:p>
          <a:p>
            <a:r>
              <a:rPr lang="en-IE" dirty="0"/>
              <a:t>Could ask classmates to read each other’s work the week of submissions</a:t>
            </a:r>
          </a:p>
          <a:p>
            <a:r>
              <a:rPr lang="en-IE" dirty="0"/>
              <a:t>Remember to check for only one </a:t>
            </a:r>
            <a:r>
              <a:rPr lang="en-AU" dirty="0"/>
              <a:t>type of mistake at once e.g. sentences, spelling or grammar etc. </a:t>
            </a:r>
          </a:p>
          <a:p>
            <a:endParaRPr lang="en-AU" dirty="0"/>
          </a:p>
          <a:p>
            <a:endParaRPr lang="en-I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64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" b="5234"/>
          <a:stretch/>
        </p:blipFill>
        <p:spPr bwMode="auto">
          <a:xfrm>
            <a:off x="961292" y="742461"/>
            <a:ext cx="9886461" cy="511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602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Booking </a:t>
            </a:r>
            <a:r>
              <a:rPr lang="en-US"/>
              <a:t>an appointment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b="1" dirty="0">
                <a:solidFill>
                  <a:srgbClr val="002060"/>
                </a:solidFill>
              </a:rPr>
              <a:t>List the free times in your timetable &amp; send to:</a:t>
            </a:r>
          </a:p>
          <a:p>
            <a:endParaRPr lang="en-IE" sz="2000" dirty="0">
              <a:solidFill>
                <a:srgbClr val="002060"/>
              </a:solidFill>
            </a:endParaRPr>
          </a:p>
          <a:p>
            <a:pPr lvl="1"/>
            <a:r>
              <a:rPr lang="en-IE" sz="2000" b="1" dirty="0">
                <a:solidFill>
                  <a:srgbClr val="002060"/>
                </a:solidFill>
              </a:rPr>
              <a:t>Email: </a:t>
            </a:r>
            <a:r>
              <a:rPr lang="en-IE" sz="2000" b="1" dirty="0">
                <a:solidFill>
                  <a:srgbClr val="002060"/>
                </a:solidFill>
                <a:hlinkClick r:id="rId2"/>
              </a:rPr>
              <a:t>learningdevelopment@iadt.ie</a:t>
            </a:r>
            <a:endParaRPr lang="en-IE" sz="2000" b="1" dirty="0">
              <a:solidFill>
                <a:srgbClr val="002060"/>
              </a:solidFill>
            </a:endParaRPr>
          </a:p>
          <a:p>
            <a:pPr lvl="1"/>
            <a:r>
              <a:rPr lang="en-IE" sz="2000" b="1" dirty="0">
                <a:solidFill>
                  <a:srgbClr val="002060"/>
                </a:solidFill>
              </a:rPr>
              <a:t>Phone: </a:t>
            </a:r>
            <a:r>
              <a:rPr lang="en-IE" sz="2000" b="1" dirty="0">
                <a:solidFill>
                  <a:schemeClr val="accent1"/>
                </a:solidFill>
              </a:rPr>
              <a:t>01 239 4790 or 0871023215</a:t>
            </a:r>
          </a:p>
          <a:p>
            <a:r>
              <a:rPr lang="en-IE" sz="2000" dirty="0">
                <a:solidFill>
                  <a:srgbClr val="002060"/>
                </a:solidFill>
              </a:rPr>
              <a:t>For example: My free times this week are; Mon, 9-11am and 12-1pm and Tues, 11am-1pm.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3677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97" y="937845"/>
            <a:ext cx="8972293" cy="461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43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  <a:cs typeface="Tunga" pitchFamily="34" charset="0"/>
              </a:rPr>
              <a:t>First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AU" sz="2000" dirty="0"/>
              <a:t>1. Read &amp; re-read (Highlight the important words)</a:t>
            </a:r>
          </a:p>
          <a:p>
            <a:pPr>
              <a:spcBef>
                <a:spcPts val="0"/>
              </a:spcBef>
              <a:defRPr/>
            </a:pPr>
            <a:r>
              <a:rPr lang="en-AU" sz="2000" dirty="0"/>
              <a:t>-Your assignment sheet</a:t>
            </a:r>
          </a:p>
          <a:p>
            <a:pPr>
              <a:spcBef>
                <a:spcPts val="0"/>
              </a:spcBef>
              <a:defRPr/>
            </a:pPr>
            <a:r>
              <a:rPr lang="en-AU" sz="2000" dirty="0"/>
              <a:t>-Your criteria sheet </a:t>
            </a:r>
          </a:p>
          <a:p>
            <a:pPr>
              <a:spcBef>
                <a:spcPts val="0"/>
              </a:spcBef>
              <a:defRPr/>
            </a:pPr>
            <a:r>
              <a:rPr lang="en-AU" sz="2000" dirty="0"/>
              <a:t>-Other information from your teacher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AU" sz="2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AU" sz="2000" dirty="0"/>
              <a:t>2. Check that you have specifically answered the question and completed all  aspects of the task. </a:t>
            </a:r>
          </a:p>
          <a:p>
            <a:pPr>
              <a:spcBef>
                <a:spcPts val="0"/>
              </a:spcBef>
              <a:defRPr/>
            </a:pPr>
            <a:r>
              <a:rPr lang="en-AU" sz="2000" dirty="0"/>
              <a:t>E.g. evidence statements, sourcing, bibliography.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1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430585"/>
            <a:ext cx="9630276" cy="413433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/>
              <a:t>The rough draft is evaluated for the larger issues of general content, organization, and tone, by adding, deleting, and organizing information as necessary. Ask yourself; </a:t>
            </a:r>
          </a:p>
          <a:p>
            <a:pPr lvl="0"/>
            <a:r>
              <a:rPr lang="en-US" dirty="0"/>
              <a:t>Who is your audience? </a:t>
            </a:r>
          </a:p>
          <a:p>
            <a:pPr lvl="0"/>
            <a:r>
              <a:rPr lang="en-US" dirty="0"/>
              <a:t>Why are you writing about this topic? </a:t>
            </a:r>
          </a:p>
          <a:p>
            <a:pPr lvl="0"/>
            <a:r>
              <a:rPr lang="en-US" dirty="0"/>
              <a:t>How does the information come across? Does it flow in a logical way? Is it clear and concise? </a:t>
            </a:r>
          </a:p>
          <a:p>
            <a:pPr lvl="0"/>
            <a:r>
              <a:rPr lang="en-US" dirty="0"/>
              <a:t>Will your audience be able to understand what you've written? </a:t>
            </a:r>
          </a:p>
          <a:p>
            <a:pPr lvl="0"/>
            <a:r>
              <a:rPr lang="en-US" dirty="0"/>
              <a:t>Are you objective enough? </a:t>
            </a:r>
          </a:p>
          <a:p>
            <a:pPr lvl="0"/>
            <a:r>
              <a:rPr lang="en-US" dirty="0"/>
              <a:t>Have you balanced your arguments? Have you covered both sides? </a:t>
            </a:r>
          </a:p>
          <a:p>
            <a:pPr lvl="0"/>
            <a:r>
              <a:rPr lang="en-US" dirty="0"/>
              <a:t>Have you included enough information? </a:t>
            </a:r>
          </a:p>
          <a:p>
            <a:pPr lvl="0"/>
            <a:r>
              <a:rPr lang="en-US" dirty="0"/>
              <a:t>Have you backed up your points with solid evidence? </a:t>
            </a:r>
          </a:p>
          <a:p>
            <a:pPr lvl="0"/>
            <a:r>
              <a:rPr lang="en-US" dirty="0"/>
              <a:t>Do you have more information than you need? </a:t>
            </a:r>
          </a:p>
          <a:p>
            <a:pPr lvl="0"/>
            <a:r>
              <a:rPr lang="en-US" dirty="0"/>
              <a:t>Have you answered all aspects of the </a:t>
            </a:r>
            <a:r>
              <a:rPr lang="en-US"/>
              <a:t>assignment brief?</a:t>
            </a:r>
            <a:endParaRPr lang="en-US" dirty="0"/>
          </a:p>
          <a:p>
            <a:pPr lvl="0"/>
            <a:r>
              <a:rPr lang="en-US" dirty="0"/>
              <a:t>Have you went into enough detail or too much? Is it too specific or too broad?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1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dirty="0"/>
              <a:t>You will have numerous drafts for each assignment-this is normal. </a:t>
            </a:r>
          </a:p>
          <a:p>
            <a:r>
              <a:rPr lang="en-US" sz="1900" dirty="0"/>
              <a:t>Track your changes using Track Changes function in Word </a:t>
            </a:r>
          </a:p>
          <a:p>
            <a:r>
              <a:rPr lang="en-US" sz="1900" dirty="0"/>
              <a:t>Read over your writing, over and over again. </a:t>
            </a:r>
          </a:p>
          <a:p>
            <a:pPr lvl="1"/>
            <a:r>
              <a:rPr lang="en-US" sz="1700" dirty="0"/>
              <a:t>Make sure to leave some time between reads. This will help you get a fresher look at it and you will notice mistakes more easily. </a:t>
            </a:r>
          </a:p>
          <a:p>
            <a:r>
              <a:rPr lang="en-US" sz="1900" dirty="0"/>
              <a:t>Editing looks at the essay as a whole. Looking at the;</a:t>
            </a:r>
          </a:p>
          <a:p>
            <a:pPr lvl="1"/>
            <a:r>
              <a:rPr lang="en-US" sz="1900" dirty="0"/>
              <a:t>Structure</a:t>
            </a:r>
          </a:p>
          <a:p>
            <a:pPr lvl="1"/>
            <a:r>
              <a:rPr lang="en-US" sz="1900" dirty="0"/>
              <a:t>Content</a:t>
            </a:r>
          </a:p>
          <a:p>
            <a:pPr lvl="1"/>
            <a:r>
              <a:rPr lang="en-US" sz="1900" dirty="0"/>
              <a:t>Style (Expository, Descriptive, Persuasive, Narrative)</a:t>
            </a:r>
          </a:p>
          <a:p>
            <a:pPr lvl="1"/>
            <a:r>
              <a:rPr lang="en-US" sz="1900" dirty="0"/>
              <a:t>Sources of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5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Looks at the detail;</a:t>
            </a:r>
          </a:p>
          <a:p>
            <a:pPr lvl="1"/>
            <a:r>
              <a:rPr lang="en-US" sz="1800" dirty="0"/>
              <a:t>Word choice</a:t>
            </a:r>
          </a:p>
          <a:p>
            <a:pPr lvl="1"/>
            <a:r>
              <a:rPr lang="en-US" sz="1800" dirty="0"/>
              <a:t>Grammar</a:t>
            </a:r>
          </a:p>
          <a:p>
            <a:pPr lvl="1"/>
            <a:r>
              <a:rPr lang="en-US" sz="1800" dirty="0"/>
              <a:t>Spelling</a:t>
            </a:r>
          </a:p>
          <a:p>
            <a:pPr lvl="1"/>
            <a:r>
              <a:rPr lang="en-US" sz="1800" dirty="0"/>
              <a:t>Punctuation</a:t>
            </a:r>
          </a:p>
          <a:p>
            <a:r>
              <a:rPr lang="en-US" dirty="0"/>
              <a:t>You might not be able to identify your own mistakes, ask a peer, friend or family member to read your work. </a:t>
            </a:r>
          </a:p>
        </p:txBody>
      </p:sp>
    </p:spTree>
    <p:extLst>
      <p:ext uri="{BB962C8B-B14F-4D97-AF65-F5344CB8AC3E}">
        <p14:creationId xmlns:p14="http://schemas.microsoft.com/office/powerpoint/2010/main" val="47684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462822"/>
            <a:ext cx="9098830" cy="4211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Check for;</a:t>
            </a:r>
          </a:p>
          <a:p>
            <a:r>
              <a:rPr lang="en-US" sz="1900" dirty="0"/>
              <a:t>Introduction</a:t>
            </a:r>
          </a:p>
          <a:p>
            <a:pPr lvl="1"/>
            <a:r>
              <a:rPr lang="en-US" sz="1900" dirty="0"/>
              <a:t>Have you introduced the topic well</a:t>
            </a:r>
          </a:p>
          <a:p>
            <a:pPr lvl="1"/>
            <a:r>
              <a:rPr lang="en-US" sz="1900" dirty="0"/>
              <a:t>Did you identify the aims of your essay/thesis </a:t>
            </a:r>
          </a:p>
          <a:p>
            <a:r>
              <a:rPr lang="en-US" sz="1900" dirty="0"/>
              <a:t>Main Body</a:t>
            </a:r>
          </a:p>
          <a:p>
            <a:pPr lvl="1"/>
            <a:r>
              <a:rPr lang="en-US" sz="1900" dirty="0"/>
              <a:t>Each paragraph should develop one idea.</a:t>
            </a:r>
          </a:p>
          <a:p>
            <a:pPr lvl="1"/>
            <a:r>
              <a:rPr lang="en-US" sz="1900" dirty="0"/>
              <a:t>All points should be supported by evidence.</a:t>
            </a:r>
          </a:p>
          <a:p>
            <a:r>
              <a:rPr lang="en-US" sz="1900" dirty="0"/>
              <a:t>Conclusion</a:t>
            </a:r>
          </a:p>
          <a:p>
            <a:pPr lvl="1"/>
            <a:r>
              <a:rPr lang="en-IE" sz="1900" dirty="0"/>
              <a:t>The points in the body of your assignment should be summarised.</a:t>
            </a:r>
          </a:p>
          <a:p>
            <a:pPr lvl="1"/>
            <a:r>
              <a:rPr lang="en-IE" sz="1900" dirty="0"/>
              <a:t>Repeat the main point of the assignment.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4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062" y="2340708"/>
            <a:ext cx="11785600" cy="4572000"/>
          </a:xfrm>
        </p:spPr>
        <p:txBody>
          <a:bodyPr/>
          <a:lstStyle/>
          <a:p>
            <a:pPr marL="64008" indent="0">
              <a:buNone/>
            </a:pPr>
            <a:r>
              <a:rPr lang="en-US" b="1" dirty="0"/>
              <a:t>Question: Is my assignment clear in meaning?</a:t>
            </a:r>
          </a:p>
          <a:p>
            <a:pPr marL="64008" indent="0">
              <a:buNone/>
            </a:pPr>
            <a:endParaRPr lang="en-US" b="1" dirty="0"/>
          </a:p>
          <a:p>
            <a:r>
              <a:rPr lang="en-US" dirty="0"/>
              <a:t>Be concise</a:t>
            </a:r>
          </a:p>
          <a:p>
            <a:r>
              <a:rPr lang="en-US" dirty="0"/>
              <a:t>Used </a:t>
            </a:r>
            <a:r>
              <a:rPr lang="en-US" dirty="0" err="1"/>
              <a:t>specialised</a:t>
            </a:r>
            <a:r>
              <a:rPr lang="en-US" dirty="0"/>
              <a:t> language</a:t>
            </a:r>
          </a:p>
          <a:p>
            <a:r>
              <a:rPr lang="en-US" dirty="0"/>
              <a:t>Avoid words you don’t know</a:t>
            </a:r>
          </a:p>
          <a:p>
            <a:r>
              <a:rPr lang="en-US" dirty="0"/>
              <a:t>Remove slang</a:t>
            </a:r>
          </a:p>
          <a:p>
            <a:r>
              <a:rPr lang="en-US" dirty="0"/>
              <a:t>Don’t use words repetitively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0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1066</Words>
  <Application>Microsoft Office PowerPoint</Application>
  <PresentationFormat>Widescreen</PresentationFormat>
  <Paragraphs>163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Tunga</vt:lpstr>
      <vt:lpstr>Wingdings 3</vt:lpstr>
      <vt:lpstr>Ion Boardroom</vt:lpstr>
      <vt:lpstr>Revising,  Editing  &amp; Proofreading </vt:lpstr>
      <vt:lpstr>PowerPoint Presentation</vt:lpstr>
      <vt:lpstr>PowerPoint Presentation</vt:lpstr>
      <vt:lpstr>First Steps</vt:lpstr>
      <vt:lpstr>Revising </vt:lpstr>
      <vt:lpstr>Editing </vt:lpstr>
      <vt:lpstr>Proofreading</vt:lpstr>
      <vt:lpstr>Structure </vt:lpstr>
      <vt:lpstr>Word Choice</vt:lpstr>
      <vt:lpstr>Grammar</vt:lpstr>
      <vt:lpstr>Sentences</vt:lpstr>
      <vt:lpstr>Punctuation </vt:lpstr>
      <vt:lpstr>Spelling</vt:lpstr>
      <vt:lpstr>Capitals </vt:lpstr>
      <vt:lpstr>Let’s Practice…</vt:lpstr>
      <vt:lpstr>Proofreading tips</vt:lpstr>
      <vt:lpstr>Proofreading tips</vt:lpstr>
      <vt:lpstr>Formatting tips</vt:lpstr>
      <vt:lpstr>Formatting tips</vt:lpstr>
      <vt:lpstr>PowerPoint Presentation</vt:lpstr>
      <vt:lpstr>Conclusions </vt:lpstr>
      <vt:lpstr>PowerPoint Presentation</vt:lpstr>
      <vt:lpstr>Booking an appointment </vt:lpstr>
    </vt:vector>
  </TitlesOfParts>
  <Company>Rehab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Aisling Hagerty</dc:creator>
  <cp:lastModifiedBy>Student Services</cp:lastModifiedBy>
  <cp:revision>94</cp:revision>
  <cp:lastPrinted>2019-10-17T11:13:04Z</cp:lastPrinted>
  <dcterms:created xsi:type="dcterms:W3CDTF">2019-10-03T07:06:18Z</dcterms:created>
  <dcterms:modified xsi:type="dcterms:W3CDTF">2020-03-19T15:08:57Z</dcterms:modified>
</cp:coreProperties>
</file>