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Lst>
  <p:notesMasterIdLst>
    <p:notesMasterId r:id="rId19"/>
  </p:notesMasterIdLst>
  <p:handoutMasterIdLst>
    <p:handoutMasterId r:id="rId20"/>
  </p:handoutMasterIdLst>
  <p:sldIdLst>
    <p:sldId id="256" r:id="rId2"/>
    <p:sldId id="270" r:id="rId3"/>
    <p:sldId id="313" r:id="rId4"/>
    <p:sldId id="315" r:id="rId5"/>
    <p:sldId id="317" r:id="rId6"/>
    <p:sldId id="316" r:id="rId7"/>
    <p:sldId id="319" r:id="rId8"/>
    <p:sldId id="314" r:id="rId9"/>
    <p:sldId id="321" r:id="rId10"/>
    <p:sldId id="318" r:id="rId11"/>
    <p:sldId id="323" r:id="rId12"/>
    <p:sldId id="324" r:id="rId13"/>
    <p:sldId id="325" r:id="rId14"/>
    <p:sldId id="326" r:id="rId15"/>
    <p:sldId id="327" r:id="rId16"/>
    <p:sldId id="322" r:id="rId17"/>
    <p:sldId id="269" r:id="rId18"/>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ling Hagerty" initials="AH" lastIdx="0" clrIdx="0">
    <p:extLst>
      <p:ext uri="{19B8F6BF-5375-455C-9EA6-DF929625EA0E}">
        <p15:presenceInfo xmlns:p15="http://schemas.microsoft.com/office/powerpoint/2012/main" userId="Aisling H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63" d="100"/>
          <a:sy n="63" d="100"/>
        </p:scale>
        <p:origin x="76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1"/>
          </a:xfrm>
          <a:prstGeom prst="rect">
            <a:avLst/>
          </a:prstGeom>
        </p:spPr>
        <p:txBody>
          <a:bodyPr vert="horz" lIns="91440" tIns="45720" rIns="91440" bIns="45720" rtlCol="0"/>
          <a:lstStyle>
            <a:lvl1pPr algn="r">
              <a:defRPr sz="1200"/>
            </a:lvl1pPr>
          </a:lstStyle>
          <a:p>
            <a:fld id="{04BB54ED-FCD3-4668-B945-DCC971BEA3DA}" type="datetimeFigureOut">
              <a:rPr lang="en-US" smtClean="0"/>
              <a:t>3/19/2020</a:t>
            </a:fld>
            <a:endParaRPr lang="en-US"/>
          </a:p>
        </p:txBody>
      </p:sp>
      <p:sp>
        <p:nvSpPr>
          <p:cNvPr id="4" name="Footer Placeholder 3"/>
          <p:cNvSpPr>
            <a:spLocks noGrp="1"/>
          </p:cNvSpPr>
          <p:nvPr>
            <p:ph type="ftr" sz="quarter" idx="2"/>
          </p:nvPr>
        </p:nvSpPr>
        <p:spPr>
          <a:xfrm>
            <a:off x="1" y="9408981"/>
            <a:ext cx="2944283" cy="49530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1"/>
          </a:xfrm>
          <a:prstGeom prst="rect">
            <a:avLst/>
          </a:prstGeom>
        </p:spPr>
        <p:txBody>
          <a:bodyPr vert="horz" lIns="91440" tIns="45720" rIns="91440" bIns="45720" rtlCol="0" anchor="b"/>
          <a:lstStyle>
            <a:lvl1pPr algn="r">
              <a:defRPr sz="1200"/>
            </a:lvl1pPr>
          </a:lstStyle>
          <a:p>
            <a:fld id="{B9538CBA-B029-460A-93EB-CF1F1E78302C}" type="slidenum">
              <a:rPr lang="en-US" smtClean="0"/>
              <a:t>‹#›</a:t>
            </a:fld>
            <a:endParaRPr lang="en-US"/>
          </a:p>
        </p:txBody>
      </p:sp>
    </p:spTree>
    <p:extLst>
      <p:ext uri="{BB962C8B-B14F-4D97-AF65-F5344CB8AC3E}">
        <p14:creationId xmlns:p14="http://schemas.microsoft.com/office/powerpoint/2010/main" val="26050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1"/>
          </a:xfrm>
          <a:prstGeom prst="rect">
            <a:avLst/>
          </a:prstGeom>
        </p:spPr>
        <p:txBody>
          <a:bodyPr vert="horz" lIns="91440" tIns="45720" rIns="91440" bIns="45720" rtlCol="0"/>
          <a:lstStyle>
            <a:lvl1pPr algn="r">
              <a:defRPr sz="1200"/>
            </a:lvl1pPr>
          </a:lstStyle>
          <a:p>
            <a:fld id="{999FDC91-1D6A-4C32-A6DA-DB83E60E0705}" type="datetimeFigureOut">
              <a:rPr lang="en-US" smtClean="0"/>
              <a:t>3/19/2020</a:t>
            </a:fld>
            <a:endParaRPr lang="en-US"/>
          </a:p>
        </p:txBody>
      </p:sp>
      <p:sp>
        <p:nvSpPr>
          <p:cNvPr id="4" name="Slide Image Placeholder 3"/>
          <p:cNvSpPr>
            <a:spLocks noGrp="1" noRot="1" noChangeAspect="1"/>
          </p:cNvSpPr>
          <p:nvPr>
            <p:ph type="sldImg" idx="2"/>
          </p:nvPr>
        </p:nvSpPr>
        <p:spPr>
          <a:xfrm>
            <a:off x="96838" y="744538"/>
            <a:ext cx="6600825" cy="3713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1"/>
            <a:ext cx="5435600" cy="445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08981"/>
            <a:ext cx="2944283" cy="49530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1"/>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p:txBody>
      </p:sp>
      <p:sp>
        <p:nvSpPr>
          <p:cNvPr id="4" name="Slide Number Placeholder 3"/>
          <p:cNvSpPr>
            <a:spLocks noGrp="1"/>
          </p:cNvSpPr>
          <p:nvPr>
            <p:ph type="sldNum" sz="quarter" idx="10"/>
          </p:nvPr>
        </p:nvSpPr>
        <p:spPr/>
        <p:txBody>
          <a:bodyPr/>
          <a:lstStyle/>
          <a:p>
            <a:fld id="{B0612054-99F5-4731-982B-2F4287A28DCA}" type="slidenum">
              <a:rPr lang="en-US" smtClean="0"/>
              <a:t>16</a:t>
            </a:fld>
            <a:endParaRPr lang="en-US"/>
          </a:p>
        </p:txBody>
      </p:sp>
    </p:spTree>
    <p:extLst>
      <p:ext uri="{BB962C8B-B14F-4D97-AF65-F5344CB8AC3E}">
        <p14:creationId xmlns:p14="http://schemas.microsoft.com/office/powerpoint/2010/main" val="287583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3/19/2020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5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60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401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885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3/19/2020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8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3/19/2020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812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3/19/2020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45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3/19/2020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83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A9179F-009E-4FA5-B091-7EBB82A185BD}" type="datetimeFigureOut">
              <a:rPr lang="en-US" smtClean="0"/>
              <a:t>3/19/2020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21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665CEB-0076-4E37-B880-BCEA9784DE0A}" type="datetimeFigureOut">
              <a:rPr lang="en-US" smtClean="0"/>
              <a:t>3/19/2020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53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3/19/2020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41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0D914D-B099-4142-A885-11F276715148}" type="datetimeFigureOut">
              <a:rPr lang="en-US" smtClean="0"/>
              <a:t>3/19/2020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27143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earningdevelopment@iadt.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7140" y="1096889"/>
            <a:ext cx="5159875" cy="2677648"/>
          </a:xfrm>
        </p:spPr>
        <p:txBody>
          <a:bodyPr>
            <a:normAutofit/>
          </a:bodyPr>
          <a:lstStyle/>
          <a:p>
            <a:r>
              <a:rPr lang="en-IE" dirty="0"/>
              <a:t>Maintaining Motivation </a:t>
            </a:r>
          </a:p>
        </p:txBody>
      </p:sp>
      <p:sp>
        <p:nvSpPr>
          <p:cNvPr id="3" name="Subtitle 2"/>
          <p:cNvSpPr>
            <a:spLocks noGrp="1"/>
          </p:cNvSpPr>
          <p:nvPr>
            <p:ph type="subTitle" idx="1"/>
          </p:nvPr>
        </p:nvSpPr>
        <p:spPr>
          <a:xfrm>
            <a:off x="6388099" y="4407023"/>
            <a:ext cx="3423140" cy="861420"/>
          </a:xfrm>
        </p:spPr>
        <p:txBody>
          <a:bodyPr>
            <a:noAutofit/>
          </a:bodyPr>
          <a:lstStyle/>
          <a:p>
            <a:r>
              <a:rPr lang="en-US" sz="1800" dirty="0"/>
              <a:t>Study Smart Workshop</a:t>
            </a:r>
          </a:p>
          <a:p>
            <a:r>
              <a:rPr lang="en-US" sz="1800" dirty="0"/>
              <a:t>Student Learning Centre 		</a:t>
            </a:r>
          </a:p>
        </p:txBody>
      </p:sp>
      <p:pic>
        <p:nvPicPr>
          <p:cNvPr id="5" name="Picture 4"/>
          <p:cNvPicPr>
            <a:picLocks noChangeAspect="1"/>
          </p:cNvPicPr>
          <p:nvPr/>
        </p:nvPicPr>
        <p:blipFill>
          <a:blip r:embed="rId2"/>
          <a:stretch>
            <a:fillRect/>
          </a:stretch>
        </p:blipFill>
        <p:spPr>
          <a:xfrm>
            <a:off x="1365005" y="1528273"/>
            <a:ext cx="4106549" cy="2105587"/>
          </a:xfrm>
          <a:prstGeom prst="rect">
            <a:avLst/>
          </a:prstGeom>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motivates you?</a:t>
            </a:r>
          </a:p>
        </p:txBody>
      </p:sp>
      <p:sp>
        <p:nvSpPr>
          <p:cNvPr id="3" name="Content Placeholder 2"/>
          <p:cNvSpPr>
            <a:spLocks noGrp="1"/>
          </p:cNvSpPr>
          <p:nvPr>
            <p:ph idx="1"/>
          </p:nvPr>
        </p:nvSpPr>
        <p:spPr/>
        <p:txBody>
          <a:bodyPr/>
          <a:lstStyle/>
          <a:p>
            <a:r>
              <a:rPr lang="en-US" dirty="0"/>
              <a:t>Fundamental to self-motivation is understanding what motivates you</a:t>
            </a:r>
          </a:p>
          <a:p>
            <a:pPr lvl="1"/>
            <a:r>
              <a:rPr lang="en-US" dirty="0"/>
              <a:t>Sounds simple?</a:t>
            </a:r>
          </a:p>
          <a:p>
            <a:pPr lvl="1"/>
            <a:r>
              <a:rPr lang="en-US" dirty="0"/>
              <a:t>Let’s see…</a:t>
            </a:r>
          </a:p>
          <a:p>
            <a:endParaRPr lang="en-US" dirty="0"/>
          </a:p>
        </p:txBody>
      </p:sp>
      <p:pic>
        <p:nvPicPr>
          <p:cNvPr id="5" name="Picture 4"/>
          <p:cNvPicPr>
            <a:picLocks noChangeAspect="1"/>
          </p:cNvPicPr>
          <p:nvPr/>
        </p:nvPicPr>
        <p:blipFill>
          <a:blip r:embed="rId2"/>
          <a:stretch>
            <a:fillRect/>
          </a:stretch>
        </p:blipFill>
        <p:spPr>
          <a:xfrm>
            <a:off x="2699239" y="3251553"/>
            <a:ext cx="4227868" cy="2375524"/>
          </a:xfrm>
          <a:prstGeom prst="rect">
            <a:avLst/>
          </a:prstGeom>
        </p:spPr>
      </p:pic>
      <p:sp>
        <p:nvSpPr>
          <p:cNvPr id="6" name="TextBox 5"/>
          <p:cNvSpPr txBox="1"/>
          <p:nvPr/>
        </p:nvSpPr>
        <p:spPr>
          <a:xfrm>
            <a:off x="7552592" y="3332285"/>
            <a:ext cx="321798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What things are important to you?</a:t>
            </a:r>
          </a:p>
          <a:p>
            <a:pPr marL="285750" indent="-285750">
              <a:buFont typeface="Arial" panose="020B0604020202020204" pitchFamily="34" charset="0"/>
              <a:buChar char="•"/>
            </a:pPr>
            <a:r>
              <a:rPr lang="en-US" dirty="0"/>
              <a:t>What get’s in the way of you having those things? </a:t>
            </a:r>
          </a:p>
        </p:txBody>
      </p:sp>
    </p:spTree>
    <p:extLst>
      <p:ext uri="{BB962C8B-B14F-4D97-AF65-F5344CB8AC3E}">
        <p14:creationId xmlns:p14="http://schemas.microsoft.com/office/powerpoint/2010/main" val="397729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Motivations, Goals &amp; Achievement</a:t>
            </a:r>
          </a:p>
        </p:txBody>
      </p:sp>
      <p:sp>
        <p:nvSpPr>
          <p:cNvPr id="3" name="Content Placeholder 2"/>
          <p:cNvSpPr>
            <a:spLocks noGrp="1"/>
          </p:cNvSpPr>
          <p:nvPr>
            <p:ph idx="1"/>
          </p:nvPr>
        </p:nvSpPr>
        <p:spPr>
          <a:xfrm>
            <a:off x="1097280" y="1845734"/>
            <a:ext cx="10006149" cy="4023360"/>
          </a:xfrm>
        </p:spPr>
        <p:txBody>
          <a:bodyPr>
            <a:normAutofit/>
          </a:bodyPr>
          <a:lstStyle/>
          <a:p>
            <a:pPr>
              <a:buFont typeface="Arial" panose="020B0604020202020204" pitchFamily="34" charset="0"/>
              <a:buChar char="•"/>
            </a:pPr>
            <a:r>
              <a:rPr lang="en-US" u="sng" dirty="0"/>
              <a:t>The more people achieve= increased self-confidence= increased ability self-motivate and achieve. </a:t>
            </a:r>
          </a:p>
          <a:p>
            <a:pPr>
              <a:buFont typeface="Arial" panose="020B0604020202020204" pitchFamily="34" charset="0"/>
              <a:buChar char="•"/>
            </a:pPr>
            <a:r>
              <a:rPr lang="en-US" u="sng" dirty="0"/>
              <a:t>Conversely, failure to achieve and meet goals= reduced self-esteem and self-confidence= reduced motivation to try achieve more. </a:t>
            </a:r>
          </a:p>
          <a:p>
            <a:pPr>
              <a:buFont typeface="Arial" panose="020B0604020202020204" pitchFamily="34" charset="0"/>
              <a:buChar char="•"/>
            </a:pPr>
            <a:r>
              <a:rPr lang="en-US" dirty="0"/>
              <a:t>Understanding this relationship between motivation, goals and achievements will help you set realistic personal goals, which in turn will allow you to achieve more in the long-term. </a:t>
            </a:r>
          </a:p>
          <a:p>
            <a:pPr>
              <a:buFont typeface="Arial" panose="020B0604020202020204" pitchFamily="34" charset="0"/>
              <a:buChar char="•"/>
            </a:pPr>
            <a:r>
              <a:rPr lang="en-US" dirty="0"/>
              <a:t>Personal goals can provide long-term direction and short-term motivation. Goals help us to focus!</a:t>
            </a:r>
          </a:p>
        </p:txBody>
      </p:sp>
    </p:spTree>
    <p:extLst>
      <p:ext uri="{BB962C8B-B14F-4D97-AF65-F5344CB8AC3E}">
        <p14:creationId xmlns:p14="http://schemas.microsoft.com/office/powerpoint/2010/main" val="152491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By setting clear, defined goals, you can measure your achievements and progress. If you fail to achieve the goal you can reassess your situation and try new approaches. </a:t>
            </a:r>
          </a:p>
          <a:p>
            <a:pPr>
              <a:buFont typeface="Arial" panose="020B0604020202020204" pitchFamily="34" charset="0"/>
              <a:buChar char="•"/>
            </a:pPr>
            <a:r>
              <a:rPr lang="en-US" dirty="0"/>
              <a:t>Keeping your goals clearly defined and updated is one of the most powerful ways to keep yourself motivated throughout life. </a:t>
            </a:r>
          </a:p>
          <a:p>
            <a:pPr>
              <a:buFont typeface="Arial" panose="020B0604020202020204" pitchFamily="34" charset="0"/>
              <a:buChar char="•"/>
            </a:pPr>
            <a:r>
              <a:rPr lang="en-US" dirty="0"/>
              <a:t>Tell someone about your goals too!! This will keep you accountable. Don’t forget to reward yourself when you achieve it.</a:t>
            </a:r>
          </a:p>
          <a:p>
            <a:pPr>
              <a:buFont typeface="Arial" panose="020B0604020202020204" pitchFamily="34" charset="0"/>
              <a:buChar char="•"/>
            </a:pPr>
            <a:endParaRPr lang="en-US" dirty="0"/>
          </a:p>
          <a:p>
            <a:endParaRPr lang="en-US" dirty="0"/>
          </a:p>
        </p:txBody>
      </p:sp>
      <p:pic>
        <p:nvPicPr>
          <p:cNvPr id="6" name="Picture 5"/>
          <p:cNvPicPr>
            <a:picLocks noChangeAspect="1"/>
          </p:cNvPicPr>
          <p:nvPr/>
        </p:nvPicPr>
        <p:blipFill>
          <a:blip r:embed="rId2"/>
          <a:stretch>
            <a:fillRect/>
          </a:stretch>
        </p:blipFill>
        <p:spPr>
          <a:xfrm>
            <a:off x="4387362" y="3987140"/>
            <a:ext cx="4017014" cy="2092195"/>
          </a:xfrm>
          <a:prstGeom prst="rect">
            <a:avLst/>
          </a:prstGeom>
        </p:spPr>
      </p:pic>
      <p:sp>
        <p:nvSpPr>
          <p:cNvPr id="7" name="TextBox 6"/>
          <p:cNvSpPr txBox="1"/>
          <p:nvPr/>
        </p:nvSpPr>
        <p:spPr>
          <a:xfrm>
            <a:off x="9582540" y="3993503"/>
            <a:ext cx="1819468" cy="1200329"/>
          </a:xfrm>
          <a:prstGeom prst="rect">
            <a:avLst/>
          </a:prstGeom>
          <a:noFill/>
        </p:spPr>
        <p:txBody>
          <a:bodyPr wrap="square" rtlCol="0">
            <a:spAutoFit/>
          </a:bodyPr>
          <a:lstStyle/>
          <a:p>
            <a:r>
              <a:rPr lang="en-US" sz="2400" b="1" dirty="0">
                <a:solidFill>
                  <a:srgbClr val="00B0F0"/>
                </a:solidFill>
              </a:rPr>
              <a:t>Let’s set a SMART goal now!</a:t>
            </a:r>
          </a:p>
        </p:txBody>
      </p:sp>
    </p:spTree>
    <p:extLst>
      <p:ext uri="{BB962C8B-B14F-4D97-AF65-F5344CB8AC3E}">
        <p14:creationId xmlns:p14="http://schemas.microsoft.com/office/powerpoint/2010/main" val="150003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Obligation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What about a task that has neither intrinsic or extrinsic motivators??</a:t>
            </a:r>
          </a:p>
          <a:p>
            <a:pPr>
              <a:buFont typeface="Arial" panose="020B0604020202020204" pitchFamily="34" charset="0"/>
              <a:buChar char="•"/>
            </a:pPr>
            <a:r>
              <a:rPr lang="en-US" dirty="0"/>
              <a:t>Obligation motivators are not necessarily strictly intrinsic or extrinsic but can still be very powerful. </a:t>
            </a:r>
          </a:p>
          <a:p>
            <a:pPr>
              <a:buFont typeface="Arial" panose="020B0604020202020204" pitchFamily="34" charset="0"/>
              <a:buChar char="•"/>
            </a:pPr>
            <a:r>
              <a:rPr lang="en-US" dirty="0"/>
              <a:t>Obligation comes from our personal ethics and sense of duty, what is right and what is wrong.</a:t>
            </a:r>
          </a:p>
          <a:p>
            <a:pPr>
              <a:buFont typeface="Arial" panose="020B0604020202020204" pitchFamily="34" charset="0"/>
              <a:buChar char="•"/>
            </a:pPr>
            <a:r>
              <a:rPr lang="en-US" dirty="0"/>
              <a:t>Examples:</a:t>
            </a:r>
          </a:p>
          <a:p>
            <a:pPr lvl="1">
              <a:buFont typeface="Arial" panose="020B0604020202020204" pitchFamily="34" charset="0"/>
              <a:buChar char="•"/>
            </a:pPr>
            <a:r>
              <a:rPr lang="en-US" dirty="0"/>
              <a:t>You might feel obliged to go to a party because you were invited by a friend </a:t>
            </a:r>
          </a:p>
          <a:p>
            <a:pPr lvl="1">
              <a:buFont typeface="Arial" panose="020B0604020202020204" pitchFamily="34" charset="0"/>
              <a:buChar char="•"/>
            </a:pPr>
            <a:r>
              <a:rPr lang="en-US" dirty="0"/>
              <a:t> if you go to the party with an open and positive attitude this may add an intrinsic motivator of fun and enjoyment. </a:t>
            </a:r>
          </a:p>
        </p:txBody>
      </p:sp>
      <p:pic>
        <p:nvPicPr>
          <p:cNvPr id="5" name="Picture 4"/>
          <p:cNvPicPr>
            <a:picLocks noChangeAspect="1"/>
          </p:cNvPicPr>
          <p:nvPr/>
        </p:nvPicPr>
        <p:blipFill rotWithShape="1">
          <a:blip r:embed="rId2"/>
          <a:srcRect t="20333"/>
          <a:stretch/>
        </p:blipFill>
        <p:spPr>
          <a:xfrm>
            <a:off x="4032768" y="4578958"/>
            <a:ext cx="3748962" cy="1672554"/>
          </a:xfrm>
          <a:prstGeom prst="rect">
            <a:avLst/>
          </a:prstGeom>
        </p:spPr>
      </p:pic>
    </p:spTree>
    <p:extLst>
      <p:ext uri="{BB962C8B-B14F-4D97-AF65-F5344CB8AC3E}">
        <p14:creationId xmlns:p14="http://schemas.microsoft.com/office/powerpoint/2010/main" val="219499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out the </a:t>
            </a:r>
            <a:r>
              <a:rPr lang="en-US" dirty="0">
                <a:solidFill>
                  <a:srgbClr val="00B0F0"/>
                </a:solidFill>
              </a:rPr>
              <a:t>Positives!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We all know it’s easier to get out of bed in the morning when we are facing ‘happier activities’ that day. Research shows that this is particularly important when we’re under stress.</a:t>
            </a:r>
          </a:p>
          <a:p>
            <a:pPr>
              <a:buFont typeface="Arial" panose="020B0604020202020204" pitchFamily="34" charset="0"/>
              <a:buChar char="•"/>
            </a:pPr>
            <a:r>
              <a:rPr lang="en-US" dirty="0"/>
              <a:t>It’s much easier to cope with stress and long hours if we enjoy what we do. </a:t>
            </a:r>
          </a:p>
          <a:p>
            <a:pPr>
              <a:buFont typeface="Arial" panose="020B0604020202020204" pitchFamily="34" charset="0"/>
              <a:buChar char="•"/>
            </a:pPr>
            <a:r>
              <a:rPr lang="en-US" dirty="0"/>
              <a:t>When thinking about tasks, try to identify what motivates you to do that task- think about both the intrinsic and extrinsic motivators. </a:t>
            </a:r>
          </a:p>
          <a:p>
            <a:pPr>
              <a:buFont typeface="Arial" panose="020B0604020202020204" pitchFamily="34" charset="0"/>
              <a:buChar char="•"/>
            </a:pPr>
            <a:r>
              <a:rPr lang="en-US" dirty="0"/>
              <a:t>If you are having trouble getting motivated write them down and list the motivators for each and what positives will come from the activity. </a:t>
            </a:r>
          </a:p>
        </p:txBody>
      </p:sp>
      <p:pic>
        <p:nvPicPr>
          <p:cNvPr id="4" name="Picture 3"/>
          <p:cNvPicPr>
            <a:picLocks noChangeAspect="1"/>
          </p:cNvPicPr>
          <p:nvPr/>
        </p:nvPicPr>
        <p:blipFill>
          <a:blip r:embed="rId2"/>
          <a:stretch>
            <a:fillRect/>
          </a:stretch>
        </p:blipFill>
        <p:spPr>
          <a:xfrm>
            <a:off x="4740923" y="4532928"/>
            <a:ext cx="2952750" cy="1543050"/>
          </a:xfrm>
          <a:prstGeom prst="rect">
            <a:avLst/>
          </a:prstGeom>
        </p:spPr>
      </p:pic>
    </p:spTree>
    <p:extLst>
      <p:ext uri="{BB962C8B-B14F-4D97-AF65-F5344CB8AC3E}">
        <p14:creationId xmlns:p14="http://schemas.microsoft.com/office/powerpoint/2010/main" val="163815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2124356"/>
              </p:ext>
            </p:extLst>
          </p:nvPr>
        </p:nvGraphicFramePr>
        <p:xfrm>
          <a:off x="419878" y="205274"/>
          <a:ext cx="11327365" cy="6068948"/>
        </p:xfrm>
        <a:graphic>
          <a:graphicData uri="http://schemas.openxmlformats.org/drawingml/2006/table">
            <a:tbl>
              <a:tblPr firstRow="1" firstCol="1" bandRow="1">
                <a:tableStyleId>{5C22544A-7EE6-4342-B048-85BDC9FD1C3A}</a:tableStyleId>
              </a:tblPr>
              <a:tblGrid>
                <a:gridCol w="2265473">
                  <a:extLst>
                    <a:ext uri="{9D8B030D-6E8A-4147-A177-3AD203B41FA5}">
                      <a16:colId xmlns:a16="http://schemas.microsoft.com/office/drawing/2014/main" val="123199201"/>
                    </a:ext>
                  </a:extLst>
                </a:gridCol>
                <a:gridCol w="2265473">
                  <a:extLst>
                    <a:ext uri="{9D8B030D-6E8A-4147-A177-3AD203B41FA5}">
                      <a16:colId xmlns:a16="http://schemas.microsoft.com/office/drawing/2014/main" val="4057797308"/>
                    </a:ext>
                  </a:extLst>
                </a:gridCol>
                <a:gridCol w="2265473">
                  <a:extLst>
                    <a:ext uri="{9D8B030D-6E8A-4147-A177-3AD203B41FA5}">
                      <a16:colId xmlns:a16="http://schemas.microsoft.com/office/drawing/2014/main" val="1587286723"/>
                    </a:ext>
                  </a:extLst>
                </a:gridCol>
                <a:gridCol w="2265473">
                  <a:extLst>
                    <a:ext uri="{9D8B030D-6E8A-4147-A177-3AD203B41FA5}">
                      <a16:colId xmlns:a16="http://schemas.microsoft.com/office/drawing/2014/main" val="82468475"/>
                    </a:ext>
                  </a:extLst>
                </a:gridCol>
                <a:gridCol w="2265473">
                  <a:extLst>
                    <a:ext uri="{9D8B030D-6E8A-4147-A177-3AD203B41FA5}">
                      <a16:colId xmlns:a16="http://schemas.microsoft.com/office/drawing/2014/main" val="2367346472"/>
                    </a:ext>
                  </a:extLst>
                </a:gridCol>
              </a:tblGrid>
              <a:tr h="406548">
                <a:tc>
                  <a:txBody>
                    <a:bodyPr/>
                    <a:lstStyle/>
                    <a:p>
                      <a:pPr marL="0" marR="0">
                        <a:lnSpc>
                          <a:spcPct val="107000"/>
                        </a:lnSpc>
                        <a:spcBef>
                          <a:spcPts val="0"/>
                        </a:spcBef>
                        <a:spcAft>
                          <a:spcPts val="0"/>
                        </a:spcAft>
                      </a:pPr>
                      <a:r>
                        <a:rPr lang="en-US" sz="1600" dirty="0">
                          <a:effectLst/>
                        </a:rPr>
                        <a:t>Task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Intrinsic Motivators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a:effectLst/>
                        </a:rPr>
                        <a:t>Extrinsic Motivators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a:effectLst/>
                        </a:rPr>
                        <a:t>Obligations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a:effectLst/>
                        </a:rPr>
                        <a:t>Positives?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extLst>
                  <a:ext uri="{0D108BD9-81ED-4DB2-BD59-A6C34878D82A}">
                    <a16:rowId xmlns:a16="http://schemas.microsoft.com/office/drawing/2014/main" val="3453021192"/>
                  </a:ext>
                </a:extLst>
              </a:tr>
              <a:tr h="2032740">
                <a:tc>
                  <a:txBody>
                    <a:bodyPr/>
                    <a:lstStyle/>
                    <a:p>
                      <a:pPr marL="0" marR="0">
                        <a:lnSpc>
                          <a:spcPct val="107000"/>
                        </a:lnSpc>
                        <a:spcBef>
                          <a:spcPts val="0"/>
                        </a:spcBef>
                        <a:spcAft>
                          <a:spcPts val="0"/>
                        </a:spcAft>
                      </a:pPr>
                      <a:r>
                        <a:rPr lang="en-US" sz="1600" dirty="0">
                          <a:effectLst/>
                        </a:rPr>
                        <a:t>Completing my assignment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Sense of achievement and accomplishment. </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If I give it enough time, I can get a good grade. My lecturer will be really happy and I want to make a good impression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The assignment has to be done or I won’t pass the course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Reading will be interesting and an opportunity to learn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extLst>
                  <a:ext uri="{0D108BD9-81ED-4DB2-BD59-A6C34878D82A}">
                    <a16:rowId xmlns:a16="http://schemas.microsoft.com/office/drawing/2014/main" val="3159979475"/>
                  </a:ext>
                </a:extLst>
              </a:tr>
              <a:tr h="1626192">
                <a:tc>
                  <a:txBody>
                    <a:bodyPr/>
                    <a:lstStyle/>
                    <a:p>
                      <a:pPr marL="0" marR="0">
                        <a:lnSpc>
                          <a:spcPct val="107000"/>
                        </a:lnSpc>
                        <a:spcBef>
                          <a:spcPts val="0"/>
                        </a:spcBef>
                        <a:spcAft>
                          <a:spcPts val="0"/>
                        </a:spcAft>
                      </a:pPr>
                      <a:r>
                        <a:rPr lang="en-US" sz="1600">
                          <a:effectLst/>
                        </a:rPr>
                        <a:t>Going to the cinema on Friday</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Get to spend time with my friend and I enjoy movies.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Spending time with friends makes me happy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extLst>
                  <a:ext uri="{0D108BD9-81ED-4DB2-BD59-A6C34878D82A}">
                    <a16:rowId xmlns:a16="http://schemas.microsoft.com/office/drawing/2014/main" val="1341181328"/>
                  </a:ext>
                </a:extLst>
              </a:tr>
              <a:tr h="1626192">
                <a:tc>
                  <a:txBody>
                    <a:bodyPr/>
                    <a:lstStyle/>
                    <a:p>
                      <a:pPr marL="0" marR="0">
                        <a:lnSpc>
                          <a:spcPct val="107000"/>
                        </a:lnSpc>
                        <a:spcBef>
                          <a:spcPts val="0"/>
                        </a:spcBef>
                        <a:spcAft>
                          <a:spcPts val="0"/>
                        </a:spcAft>
                      </a:pPr>
                      <a:r>
                        <a:rPr lang="en-US" sz="1600">
                          <a:effectLst/>
                        </a:rPr>
                        <a:t>Working a double shift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More money at the end of the month to go on a trip.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175" marR="34175" marT="0" marB="0"/>
                </a:tc>
                <a:extLst>
                  <a:ext uri="{0D108BD9-81ED-4DB2-BD59-A6C34878D82A}">
                    <a16:rowId xmlns:a16="http://schemas.microsoft.com/office/drawing/2014/main" val="3097222358"/>
                  </a:ext>
                </a:extLst>
              </a:tr>
            </a:tbl>
          </a:graphicData>
        </a:graphic>
      </p:graphicFrame>
    </p:spTree>
    <p:extLst>
      <p:ext uri="{BB962C8B-B14F-4D97-AF65-F5344CB8AC3E}">
        <p14:creationId xmlns:p14="http://schemas.microsoft.com/office/powerpoint/2010/main" val="1038112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about the balance in college!</a:t>
            </a:r>
          </a:p>
        </p:txBody>
      </p:sp>
      <p:pic>
        <p:nvPicPr>
          <p:cNvPr id="8" name="Content Placeholder 7"/>
          <p:cNvPicPr>
            <a:picLocks noGrp="1" noChangeAspect="1"/>
          </p:cNvPicPr>
          <p:nvPr>
            <p:ph idx="1"/>
          </p:nvPr>
        </p:nvPicPr>
        <p:blipFill>
          <a:blip r:embed="rId3"/>
          <a:stretch>
            <a:fillRect/>
          </a:stretch>
        </p:blipFill>
        <p:spPr>
          <a:xfrm>
            <a:off x="2681957" y="1846263"/>
            <a:ext cx="6888412" cy="4022725"/>
          </a:xfrm>
          <a:prstGeom prst="rect">
            <a:avLst/>
          </a:prstGeom>
        </p:spPr>
      </p:pic>
      <p:sp>
        <p:nvSpPr>
          <p:cNvPr id="3" name="TextBox 2"/>
          <p:cNvSpPr txBox="1"/>
          <p:nvPr/>
        </p:nvSpPr>
        <p:spPr>
          <a:xfrm>
            <a:off x="9882554" y="2523392"/>
            <a:ext cx="1916723" cy="1754326"/>
          </a:xfrm>
          <a:prstGeom prst="rect">
            <a:avLst/>
          </a:prstGeom>
          <a:noFill/>
        </p:spPr>
        <p:txBody>
          <a:bodyPr wrap="square" rtlCol="0">
            <a:spAutoFit/>
          </a:bodyPr>
          <a:lstStyle/>
          <a:p>
            <a:r>
              <a:rPr lang="en-US" b="1" dirty="0">
                <a:solidFill>
                  <a:schemeClr val="accent1"/>
                </a:solidFill>
              </a:rPr>
              <a:t>Reward yourself with something you </a:t>
            </a:r>
            <a:r>
              <a:rPr lang="en-US" b="1" u="sng" dirty="0">
                <a:solidFill>
                  <a:schemeClr val="accent1"/>
                </a:solidFill>
              </a:rPr>
              <a:t>want</a:t>
            </a:r>
            <a:r>
              <a:rPr lang="en-US" b="1" dirty="0">
                <a:solidFill>
                  <a:schemeClr val="accent1"/>
                </a:solidFill>
              </a:rPr>
              <a:t> after you complete something you </a:t>
            </a:r>
            <a:r>
              <a:rPr lang="en-US" b="1" u="sng" dirty="0">
                <a:solidFill>
                  <a:schemeClr val="accent1"/>
                </a:solidFill>
              </a:rPr>
              <a:t>need</a:t>
            </a:r>
            <a:r>
              <a:rPr lang="en-US" b="1" dirty="0">
                <a:solidFill>
                  <a:schemeClr val="accent1"/>
                </a:solidFill>
              </a:rPr>
              <a:t> to do!!</a:t>
            </a:r>
          </a:p>
        </p:txBody>
      </p:sp>
    </p:spTree>
    <p:extLst>
      <p:ext uri="{BB962C8B-B14F-4D97-AF65-F5344CB8AC3E}">
        <p14:creationId xmlns:p14="http://schemas.microsoft.com/office/powerpoint/2010/main" val="223733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Contact Details </a:t>
            </a:r>
          </a:p>
        </p:txBody>
      </p:sp>
      <p:sp>
        <p:nvSpPr>
          <p:cNvPr id="3" name="Content Placeholder 2"/>
          <p:cNvSpPr>
            <a:spLocks noGrp="1"/>
          </p:cNvSpPr>
          <p:nvPr>
            <p:ph idx="1"/>
          </p:nvPr>
        </p:nvSpPr>
        <p:spPr/>
        <p:txBody>
          <a:bodyPr/>
          <a:lstStyle/>
          <a:p>
            <a:r>
              <a:rPr lang="en-IE" sz="2000" b="1" dirty="0">
                <a:solidFill>
                  <a:srgbClr val="002060"/>
                </a:solidFill>
              </a:rPr>
              <a:t>List the free times in your timetable &amp; send to:</a:t>
            </a:r>
          </a:p>
          <a:p>
            <a:endParaRPr lang="en-IE" sz="2000" dirty="0">
              <a:solidFill>
                <a:srgbClr val="002060"/>
              </a:solidFill>
            </a:endParaRPr>
          </a:p>
          <a:p>
            <a:pPr lvl="1"/>
            <a:r>
              <a:rPr lang="en-IE" sz="2000" b="1" dirty="0">
                <a:solidFill>
                  <a:srgbClr val="002060"/>
                </a:solidFill>
              </a:rPr>
              <a:t>Email: </a:t>
            </a:r>
            <a:r>
              <a:rPr lang="en-IE" sz="2000" b="1" dirty="0">
                <a:solidFill>
                  <a:srgbClr val="002060"/>
                </a:solidFill>
                <a:hlinkClick r:id="rId2"/>
              </a:rPr>
              <a:t>learningdevelopment@iadt.ie</a:t>
            </a:r>
            <a:endParaRPr lang="en-IE" sz="2000" b="1" dirty="0">
              <a:solidFill>
                <a:srgbClr val="002060"/>
              </a:solidFill>
            </a:endParaRPr>
          </a:p>
          <a:p>
            <a:pPr lvl="1"/>
            <a:r>
              <a:rPr lang="en-IE" sz="2000" b="1" dirty="0">
                <a:solidFill>
                  <a:srgbClr val="002060"/>
                </a:solidFill>
              </a:rPr>
              <a:t>Phone: </a:t>
            </a:r>
            <a:r>
              <a:rPr lang="en-IE" sz="2000" b="1" dirty="0">
                <a:solidFill>
                  <a:schemeClr val="accent1"/>
                </a:solidFill>
              </a:rPr>
              <a:t>01 239 4790 or 0871023215</a:t>
            </a:r>
          </a:p>
          <a:p>
            <a:r>
              <a:rPr lang="en-IE" sz="2000" dirty="0">
                <a:solidFill>
                  <a:srgbClr val="002060"/>
                </a:solidFill>
              </a:rPr>
              <a:t>For example: My free times this week are; Mon, 9-11am and 12-1pm and Tues, 11am-1pm. </a:t>
            </a:r>
          </a:p>
          <a:p>
            <a:endParaRPr lang="en-IE" dirty="0"/>
          </a:p>
        </p:txBody>
      </p:sp>
    </p:spTree>
    <p:extLst>
      <p:ext uri="{BB962C8B-B14F-4D97-AF65-F5344CB8AC3E}">
        <p14:creationId xmlns:p14="http://schemas.microsoft.com/office/powerpoint/2010/main" val="53677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thank you for coming </a:t>
            </a:r>
            <a:endParaRPr lang="en-IE" dirty="0"/>
          </a:p>
        </p:txBody>
      </p:sp>
      <p:sp>
        <p:nvSpPr>
          <p:cNvPr id="3" name="Content Placeholder 2"/>
          <p:cNvSpPr>
            <a:spLocks noGrp="1"/>
          </p:cNvSpPr>
          <p:nvPr>
            <p:ph idx="1"/>
          </p:nvPr>
        </p:nvSpPr>
        <p:spPr>
          <a:xfrm>
            <a:off x="1154955" y="2603500"/>
            <a:ext cx="4364696" cy="3888740"/>
          </a:xfrm>
        </p:spPr>
        <p:txBody>
          <a:bodyPr>
            <a:normAutofit/>
          </a:bodyPr>
          <a:lstStyle/>
          <a:p>
            <a:r>
              <a:rPr lang="en-US" sz="2000" dirty="0">
                <a:solidFill>
                  <a:srgbClr val="002060"/>
                </a:solidFill>
              </a:rPr>
              <a:t>Objectives for this workshop;</a:t>
            </a:r>
          </a:p>
          <a:p>
            <a:pPr>
              <a:buFont typeface="Arial" panose="020B0604020202020204" pitchFamily="34" charset="0"/>
              <a:buChar char="•"/>
            </a:pPr>
            <a:r>
              <a:rPr lang="en-US" dirty="0">
                <a:solidFill>
                  <a:srgbClr val="002060"/>
                </a:solidFill>
              </a:rPr>
              <a:t>What is motivation</a:t>
            </a:r>
          </a:p>
          <a:p>
            <a:pPr>
              <a:buFont typeface="Arial" panose="020B0604020202020204" pitchFamily="34" charset="0"/>
              <a:buChar char="•"/>
            </a:pPr>
            <a:r>
              <a:rPr lang="en-US" sz="2000" dirty="0">
                <a:solidFill>
                  <a:srgbClr val="002060"/>
                </a:solidFill>
              </a:rPr>
              <a:t>What motivates you?</a:t>
            </a:r>
          </a:p>
          <a:p>
            <a:pPr>
              <a:buFont typeface="Arial" panose="020B0604020202020204" pitchFamily="34" charset="0"/>
              <a:buChar char="•"/>
            </a:pPr>
            <a:r>
              <a:rPr lang="en-US" dirty="0">
                <a:solidFill>
                  <a:srgbClr val="002060"/>
                </a:solidFill>
              </a:rPr>
              <a:t>Tips to get yourself motivated</a:t>
            </a:r>
            <a:endParaRPr lang="en-US" sz="2000" dirty="0">
              <a:solidFill>
                <a:srgbClr val="002060"/>
              </a:solidFill>
            </a:endParaRPr>
          </a:p>
          <a:p>
            <a:pPr>
              <a:buFont typeface="Arial" panose="020B0604020202020204" pitchFamily="34" charset="0"/>
              <a:buChar char="•"/>
            </a:pPr>
            <a:endParaRPr lang="en-US" sz="2000" dirty="0">
              <a:solidFill>
                <a:srgbClr val="002060"/>
              </a:solidFill>
            </a:endParaRPr>
          </a:p>
          <a:p>
            <a:pPr lvl="2">
              <a:buClr>
                <a:srgbClr val="ACD433"/>
              </a:buClr>
            </a:pPr>
            <a:endParaRPr lang="en-US" sz="2000" dirty="0"/>
          </a:p>
        </p:txBody>
      </p:sp>
      <p:pic>
        <p:nvPicPr>
          <p:cNvPr id="5" name="Picture 4"/>
          <p:cNvPicPr>
            <a:picLocks noChangeAspect="1"/>
          </p:cNvPicPr>
          <p:nvPr/>
        </p:nvPicPr>
        <p:blipFill>
          <a:blip r:embed="rId2"/>
          <a:stretch>
            <a:fillRect/>
          </a:stretch>
        </p:blipFill>
        <p:spPr>
          <a:xfrm>
            <a:off x="6831623" y="2969188"/>
            <a:ext cx="3559419" cy="2360050"/>
          </a:xfrm>
          <a:prstGeom prst="rect">
            <a:avLst/>
          </a:prstGeom>
        </p:spPr>
      </p:pic>
    </p:spTree>
    <p:extLst>
      <p:ext uri="{BB962C8B-B14F-4D97-AF65-F5344CB8AC3E}">
        <p14:creationId xmlns:p14="http://schemas.microsoft.com/office/powerpoint/2010/main" val="33013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relate? </a:t>
            </a:r>
          </a:p>
        </p:txBody>
      </p:sp>
      <p:pic>
        <p:nvPicPr>
          <p:cNvPr id="5" name="Content Placeholder 4"/>
          <p:cNvPicPr>
            <a:picLocks noGrp="1" noChangeAspect="1"/>
          </p:cNvPicPr>
          <p:nvPr>
            <p:ph idx="1"/>
          </p:nvPr>
        </p:nvPicPr>
        <p:blipFill rotWithShape="1">
          <a:blip r:embed="rId2"/>
          <a:srcRect r="-136" b="6904"/>
          <a:stretch/>
        </p:blipFill>
        <p:spPr>
          <a:xfrm>
            <a:off x="2681655" y="1846086"/>
            <a:ext cx="6479930" cy="4132683"/>
          </a:xfrm>
          <a:prstGeom prst="rect">
            <a:avLst/>
          </a:prstGeom>
        </p:spPr>
      </p:pic>
    </p:spTree>
    <p:extLst>
      <p:ext uri="{BB962C8B-B14F-4D97-AF65-F5344CB8AC3E}">
        <p14:creationId xmlns:p14="http://schemas.microsoft.com/office/powerpoint/2010/main" val="106104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420" b="9124"/>
          <a:stretch/>
        </p:blipFill>
        <p:spPr>
          <a:xfrm>
            <a:off x="3754316" y="228600"/>
            <a:ext cx="4258393" cy="5829301"/>
          </a:xfrm>
          <a:prstGeom prst="rect">
            <a:avLst/>
          </a:prstGeom>
        </p:spPr>
      </p:pic>
    </p:spTree>
    <p:extLst>
      <p:ext uri="{BB962C8B-B14F-4D97-AF65-F5344CB8AC3E}">
        <p14:creationId xmlns:p14="http://schemas.microsoft.com/office/powerpoint/2010/main" val="24064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431" y="404447"/>
            <a:ext cx="6849376" cy="5464785"/>
          </a:xfrm>
          <a:prstGeom prst="rect">
            <a:avLst/>
          </a:prstGeom>
        </p:spPr>
      </p:pic>
    </p:spTree>
    <p:extLst>
      <p:ext uri="{BB962C8B-B14F-4D97-AF65-F5344CB8AC3E}">
        <p14:creationId xmlns:p14="http://schemas.microsoft.com/office/powerpoint/2010/main" val="3648415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Motivation?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Motivation is what pushes us to achieve our goals, feel more fulfilled and improve our quality of life. </a:t>
            </a:r>
          </a:p>
          <a:p>
            <a:pPr>
              <a:buFont typeface="Arial" panose="020B0604020202020204" pitchFamily="34" charset="0"/>
              <a:buChar char="•"/>
            </a:pPr>
            <a:r>
              <a:rPr lang="en-US" dirty="0"/>
              <a:t>Self-motivation is the force that drives you to do things.  </a:t>
            </a:r>
          </a:p>
          <a:p>
            <a:pPr>
              <a:buFont typeface="Arial" panose="020B0604020202020204" pitchFamily="34" charset="0"/>
              <a:buChar char="•"/>
            </a:pPr>
            <a:r>
              <a:rPr lang="en-US" dirty="0"/>
              <a:t>People who are self-motivated tend to be more organized, have goods time management skills and more self-esteem and confidence. </a:t>
            </a:r>
          </a:p>
          <a:p>
            <a:pPr>
              <a:buFont typeface="Arial" panose="020B0604020202020204" pitchFamily="34" charset="0"/>
              <a:buChar char="•"/>
            </a:pPr>
            <a:r>
              <a:rPr lang="en-US" dirty="0"/>
              <a:t>Understanding and developing your self-motivation can help you take control of many other aspects of your life. </a:t>
            </a:r>
          </a:p>
          <a:p>
            <a:pPr>
              <a:buFont typeface="Arial" panose="020B0604020202020204" pitchFamily="34" charset="0"/>
              <a:buChar char="•"/>
            </a:pPr>
            <a:r>
              <a:rPr lang="en-US" dirty="0"/>
              <a:t>Everyone’s motivation is different and it can fluctuate day to day!</a:t>
            </a:r>
          </a:p>
        </p:txBody>
      </p:sp>
      <p:pic>
        <p:nvPicPr>
          <p:cNvPr id="6" name="Picture 5"/>
          <p:cNvPicPr>
            <a:picLocks noChangeAspect="1"/>
          </p:cNvPicPr>
          <p:nvPr/>
        </p:nvPicPr>
        <p:blipFill>
          <a:blip r:embed="rId2"/>
          <a:stretch>
            <a:fillRect/>
          </a:stretch>
        </p:blipFill>
        <p:spPr>
          <a:xfrm>
            <a:off x="8061650" y="4260189"/>
            <a:ext cx="3915746" cy="1920563"/>
          </a:xfrm>
          <a:prstGeom prst="rect">
            <a:avLst/>
          </a:prstGeom>
        </p:spPr>
      </p:pic>
    </p:spTree>
    <p:extLst>
      <p:ext uri="{BB962C8B-B14F-4D97-AF65-F5344CB8AC3E}">
        <p14:creationId xmlns:p14="http://schemas.microsoft.com/office/powerpoint/2010/main" val="154544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Motivation?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There are two types of motivation: </a:t>
            </a:r>
            <a:r>
              <a:rPr lang="en-US" b="1" dirty="0"/>
              <a:t>Intrinsic</a:t>
            </a:r>
            <a:r>
              <a:rPr lang="en-US" dirty="0"/>
              <a:t> &amp; </a:t>
            </a:r>
            <a:r>
              <a:rPr lang="en-US" b="1" dirty="0"/>
              <a:t>Extrinsic</a:t>
            </a:r>
            <a:r>
              <a:rPr lang="en-US" dirty="0"/>
              <a:t> motivation</a:t>
            </a:r>
          </a:p>
          <a:p>
            <a:pPr>
              <a:buFont typeface="Arial" panose="020B0604020202020204" pitchFamily="34" charset="0"/>
              <a:buChar char="•"/>
            </a:pPr>
            <a:r>
              <a:rPr lang="en-US" b="1" dirty="0"/>
              <a:t>Intrinsic</a:t>
            </a:r>
            <a:r>
              <a:rPr lang="en-US" dirty="0"/>
              <a:t> motivation reflects the desire to do something because it is enjoyable and we are not worried about external rewards such as praise or awards etc. If we are intrinsically motivated the enjoyment we experience would be sufficient for us to want to perform the activity. </a:t>
            </a:r>
          </a:p>
          <a:p>
            <a:pPr>
              <a:buFont typeface="Arial" panose="020B0604020202020204" pitchFamily="34" charset="0"/>
              <a:buChar char="•"/>
            </a:pPr>
            <a:r>
              <a:rPr lang="en-IE" b="1" dirty="0"/>
              <a:t>Extrinsic</a:t>
            </a:r>
            <a:r>
              <a:rPr lang="en-IE" dirty="0"/>
              <a:t> motivation reflects the desire to do something because of external rewards such as awards, money and praise. We may not enjoy certain activities but we can be motivated to do them to receive some external reward.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74584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925514" y="327392"/>
            <a:ext cx="8258175" cy="5507037"/>
          </a:xfrm>
          <a:prstGeom prst="rect">
            <a:avLst/>
          </a:prstGeom>
        </p:spPr>
      </p:pic>
    </p:spTree>
    <p:extLst>
      <p:ext uri="{BB962C8B-B14F-4D97-AF65-F5344CB8AC3E}">
        <p14:creationId xmlns:p14="http://schemas.microsoft.com/office/powerpoint/2010/main" val="37832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013788" y="346788"/>
            <a:ext cx="5864679" cy="5864679"/>
          </a:xfrm>
          <a:prstGeom prst="rect">
            <a:avLst/>
          </a:prstGeom>
        </p:spPr>
      </p:pic>
    </p:spTree>
    <p:extLst>
      <p:ext uri="{BB962C8B-B14F-4D97-AF65-F5344CB8AC3E}">
        <p14:creationId xmlns:p14="http://schemas.microsoft.com/office/powerpoint/2010/main" val="40866487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1502</TotalTime>
  <Words>836</Words>
  <Application>Microsoft Office PowerPoint</Application>
  <PresentationFormat>Widescreen</PresentationFormat>
  <Paragraphs>94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Retrospect</vt:lpstr>
      <vt:lpstr>Maintaining Motivation </vt:lpstr>
      <vt:lpstr>Welcome &amp; thank you for coming </vt:lpstr>
      <vt:lpstr>Who can relate? </vt:lpstr>
      <vt:lpstr>PowerPoint Presentation</vt:lpstr>
      <vt:lpstr>PowerPoint Presentation</vt:lpstr>
      <vt:lpstr>What is Motivation?</vt:lpstr>
      <vt:lpstr>What is Motivation?</vt:lpstr>
      <vt:lpstr>PowerPoint Presentation</vt:lpstr>
      <vt:lpstr>PowerPoint Presentation</vt:lpstr>
      <vt:lpstr>What motivates you?</vt:lpstr>
      <vt:lpstr>Motivations, Goals &amp; Achievement</vt:lpstr>
      <vt:lpstr>Goal Setting </vt:lpstr>
      <vt:lpstr>The Importance of Obligation</vt:lpstr>
      <vt:lpstr>Pick out the Positives!</vt:lpstr>
      <vt:lpstr>PowerPoint Presentation</vt:lpstr>
      <vt:lpstr>All about the balance in college!</vt:lpstr>
      <vt:lpstr>Contact Details </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115</cp:revision>
  <cp:lastPrinted>2019-10-30T12:45:45Z</cp:lastPrinted>
  <dcterms:created xsi:type="dcterms:W3CDTF">2019-10-03T07:06:18Z</dcterms:created>
  <dcterms:modified xsi:type="dcterms:W3CDTF">2020-03-19T12:09:59Z</dcterms:modified>
</cp:coreProperties>
</file>