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70" r:id="rId3"/>
    <p:sldId id="318" r:id="rId4"/>
    <p:sldId id="345" r:id="rId5"/>
    <p:sldId id="344" r:id="rId6"/>
    <p:sldId id="347" r:id="rId7"/>
    <p:sldId id="355" r:id="rId8"/>
    <p:sldId id="356" r:id="rId9"/>
    <p:sldId id="349" r:id="rId10"/>
    <p:sldId id="324" r:id="rId11"/>
    <p:sldId id="354" r:id="rId12"/>
    <p:sldId id="350" r:id="rId13"/>
    <p:sldId id="353" r:id="rId14"/>
    <p:sldId id="357" r:id="rId15"/>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60"/>
  </p:normalViewPr>
  <p:slideViewPr>
    <p:cSldViewPr snapToGrid="0">
      <p:cViewPr varScale="1">
        <p:scale>
          <a:sx n="59" d="100"/>
          <a:sy n="59" d="100"/>
        </p:scale>
        <p:origin x="102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9847937-8A96-4BF8-8BDB-1D261B11C068}" type="datetimeFigureOut">
              <a:rPr lang="en-US" smtClean="0"/>
              <a:t>3/19/2020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2D495E-9558-4ED5-99C3-E9C6219CB7AD}" type="slidenum">
              <a:rPr lang="en-US" smtClean="0"/>
              <a:t>‹#›</a:t>
            </a:fld>
            <a:endParaRPr lang="en-US"/>
          </a:p>
        </p:txBody>
      </p:sp>
    </p:spTree>
    <p:extLst>
      <p:ext uri="{BB962C8B-B14F-4D97-AF65-F5344CB8AC3E}">
        <p14:creationId xmlns:p14="http://schemas.microsoft.com/office/powerpoint/2010/main" val="7934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3/19/2020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things that I do to make me feel better and to keep me well.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10</a:t>
            </a:fld>
            <a:endParaRPr lang="en-US"/>
          </a:p>
        </p:txBody>
      </p:sp>
    </p:spTree>
    <p:extLst>
      <p:ext uri="{BB962C8B-B14F-4D97-AF65-F5344CB8AC3E}">
        <p14:creationId xmlns:p14="http://schemas.microsoft.com/office/powerpoint/2010/main" val="95861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3/19/2020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3/19/2020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wXUxiR6yQ_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hnpQrMqDoq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1KYC5SsJjx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7231" y="1096889"/>
            <a:ext cx="6415577" cy="3389142"/>
          </a:xfrm>
        </p:spPr>
        <p:txBody>
          <a:bodyPr/>
          <a:lstStyle/>
          <a:p>
            <a:r>
              <a:rPr lang="en-IE" sz="6000" b="1" dirty="0">
                <a:solidFill>
                  <a:schemeClr val="bg1"/>
                </a:solidFill>
              </a:rPr>
              <a:t>Learning about Stress </a:t>
            </a:r>
          </a:p>
        </p:txBody>
      </p:sp>
      <p:sp>
        <p:nvSpPr>
          <p:cNvPr id="3" name="Subtitle 2"/>
          <p:cNvSpPr>
            <a:spLocks noGrp="1"/>
          </p:cNvSpPr>
          <p:nvPr>
            <p:ph type="subTitle" idx="1"/>
          </p:nvPr>
        </p:nvSpPr>
        <p:spPr>
          <a:xfrm>
            <a:off x="5392614" y="4656138"/>
            <a:ext cx="5939694" cy="861420"/>
          </a:xfrm>
        </p:spPr>
        <p:txBody>
          <a:bodyPr>
            <a:normAutofit/>
          </a:bodyPr>
          <a:lstStyle/>
          <a:p>
            <a:r>
              <a:rPr lang="en-IE" b="1" dirty="0">
                <a:solidFill>
                  <a:schemeClr val="bg1"/>
                </a:solidFill>
              </a:rPr>
              <a:t>Joanna Gorniak &amp; Aisling Hagerty </a:t>
            </a:r>
          </a:p>
          <a:p>
            <a:r>
              <a:rPr lang="en-IE" b="1" dirty="0">
                <a:solidFill>
                  <a:schemeClr val="bg1"/>
                </a:solidFill>
              </a:rPr>
              <a:t>student Services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615" y="544524"/>
            <a:ext cx="1648192" cy="101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185" y="1891323"/>
            <a:ext cx="3632887" cy="246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981" y="212756"/>
            <a:ext cx="4368799" cy="607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2380" y="4366608"/>
            <a:ext cx="1004279" cy="307777"/>
          </a:xfrm>
          <a:prstGeom prst="rect">
            <a:avLst/>
          </a:prstGeom>
          <a:noFill/>
        </p:spPr>
        <p:txBody>
          <a:bodyPr wrap="square" rtlCol="0">
            <a:spAutoFit/>
          </a:bodyPr>
          <a:lstStyle/>
          <a:p>
            <a:r>
              <a:rPr lang="en-US" sz="1400" b="1" dirty="0">
                <a:solidFill>
                  <a:schemeClr val="tx2"/>
                </a:solidFill>
              </a:rPr>
              <a:t>Exercise </a:t>
            </a:r>
          </a:p>
        </p:txBody>
      </p:sp>
      <p:sp>
        <p:nvSpPr>
          <p:cNvPr id="7" name="TextBox 6"/>
          <p:cNvSpPr txBox="1"/>
          <p:nvPr/>
        </p:nvSpPr>
        <p:spPr>
          <a:xfrm>
            <a:off x="4614983" y="1589984"/>
            <a:ext cx="933939" cy="738664"/>
          </a:xfrm>
          <a:prstGeom prst="rect">
            <a:avLst/>
          </a:prstGeom>
          <a:noFill/>
        </p:spPr>
        <p:txBody>
          <a:bodyPr wrap="square" rtlCol="0">
            <a:spAutoFit/>
          </a:bodyPr>
          <a:lstStyle/>
          <a:p>
            <a:r>
              <a:rPr lang="en-US" sz="1400" b="1" dirty="0">
                <a:solidFill>
                  <a:schemeClr val="tx2"/>
                </a:solidFill>
              </a:rPr>
              <a:t>Taking regular breaks </a:t>
            </a:r>
          </a:p>
        </p:txBody>
      </p:sp>
      <p:sp>
        <p:nvSpPr>
          <p:cNvPr id="8" name="TextBox 7"/>
          <p:cNvSpPr txBox="1"/>
          <p:nvPr/>
        </p:nvSpPr>
        <p:spPr>
          <a:xfrm>
            <a:off x="6050742" y="2919891"/>
            <a:ext cx="957705" cy="523220"/>
          </a:xfrm>
          <a:prstGeom prst="rect">
            <a:avLst/>
          </a:prstGeom>
          <a:noFill/>
        </p:spPr>
        <p:txBody>
          <a:bodyPr wrap="square" rtlCol="0">
            <a:spAutoFit/>
          </a:bodyPr>
          <a:lstStyle/>
          <a:p>
            <a:r>
              <a:rPr lang="en-US" sz="1400" b="1" dirty="0">
                <a:solidFill>
                  <a:schemeClr val="tx2"/>
                </a:solidFill>
              </a:rPr>
              <a:t>Positive self-talk  </a:t>
            </a:r>
          </a:p>
        </p:txBody>
      </p:sp>
      <p:sp>
        <p:nvSpPr>
          <p:cNvPr id="9" name="TextBox 8"/>
          <p:cNvSpPr txBox="1"/>
          <p:nvPr/>
        </p:nvSpPr>
        <p:spPr>
          <a:xfrm>
            <a:off x="4095258" y="3600641"/>
            <a:ext cx="1227017" cy="738664"/>
          </a:xfrm>
          <a:prstGeom prst="rect">
            <a:avLst/>
          </a:prstGeom>
          <a:noFill/>
        </p:spPr>
        <p:txBody>
          <a:bodyPr wrap="square" rtlCol="0">
            <a:spAutoFit/>
          </a:bodyPr>
          <a:lstStyle/>
          <a:p>
            <a:r>
              <a:rPr lang="en-US" sz="1400" b="1" dirty="0">
                <a:solidFill>
                  <a:schemeClr val="tx2"/>
                </a:solidFill>
              </a:rPr>
              <a:t>Talking to friends &amp; family </a:t>
            </a:r>
          </a:p>
        </p:txBody>
      </p:sp>
      <p:sp>
        <p:nvSpPr>
          <p:cNvPr id="10" name="TextBox 9"/>
          <p:cNvSpPr txBox="1"/>
          <p:nvPr/>
        </p:nvSpPr>
        <p:spPr>
          <a:xfrm>
            <a:off x="4536829" y="5116822"/>
            <a:ext cx="1012093" cy="523220"/>
          </a:xfrm>
          <a:prstGeom prst="rect">
            <a:avLst/>
          </a:prstGeom>
          <a:noFill/>
        </p:spPr>
        <p:txBody>
          <a:bodyPr wrap="square" rtlCol="0">
            <a:spAutoFit/>
          </a:bodyPr>
          <a:lstStyle/>
          <a:p>
            <a:r>
              <a:rPr lang="en-US" sz="1400" b="1" dirty="0">
                <a:solidFill>
                  <a:schemeClr val="tx2"/>
                </a:solidFill>
              </a:rPr>
              <a:t>Treating myself </a:t>
            </a:r>
          </a:p>
        </p:txBody>
      </p:sp>
      <p:sp>
        <p:nvSpPr>
          <p:cNvPr id="11" name="TextBox 10"/>
          <p:cNvSpPr txBox="1"/>
          <p:nvPr/>
        </p:nvSpPr>
        <p:spPr>
          <a:xfrm>
            <a:off x="6447693" y="4932403"/>
            <a:ext cx="918308" cy="523220"/>
          </a:xfrm>
          <a:prstGeom prst="rect">
            <a:avLst/>
          </a:prstGeom>
          <a:noFill/>
        </p:spPr>
        <p:txBody>
          <a:bodyPr wrap="square" rtlCol="0">
            <a:spAutoFit/>
          </a:bodyPr>
          <a:lstStyle/>
          <a:p>
            <a:r>
              <a:rPr lang="en-US" sz="1400" b="1" dirty="0">
                <a:solidFill>
                  <a:schemeClr val="tx2"/>
                </a:solidFill>
              </a:rPr>
              <a:t>Reality TV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893" y="5455623"/>
            <a:ext cx="305443" cy="30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879494" y="3848956"/>
            <a:ext cx="959660" cy="523220"/>
          </a:xfrm>
          <a:prstGeom prst="rect">
            <a:avLst/>
          </a:prstGeom>
          <a:noFill/>
        </p:spPr>
        <p:txBody>
          <a:bodyPr wrap="square" rtlCol="0">
            <a:spAutoFit/>
          </a:bodyPr>
          <a:lstStyle/>
          <a:p>
            <a:pPr algn="ctr"/>
            <a:r>
              <a:rPr lang="en-US" sz="1400" b="1" dirty="0">
                <a:solidFill>
                  <a:schemeClr val="tx2"/>
                </a:solidFill>
              </a:rPr>
              <a:t>Saying ‘No’</a:t>
            </a:r>
          </a:p>
        </p:txBody>
      </p:sp>
      <p:sp>
        <p:nvSpPr>
          <p:cNvPr id="14" name="TextBox 13"/>
          <p:cNvSpPr txBox="1"/>
          <p:nvPr/>
        </p:nvSpPr>
        <p:spPr>
          <a:xfrm>
            <a:off x="6406659" y="1200656"/>
            <a:ext cx="1019909" cy="738664"/>
          </a:xfrm>
          <a:prstGeom prst="rect">
            <a:avLst/>
          </a:prstGeom>
          <a:noFill/>
        </p:spPr>
        <p:txBody>
          <a:bodyPr wrap="square" rtlCol="0">
            <a:spAutoFit/>
          </a:bodyPr>
          <a:lstStyle/>
          <a:p>
            <a:r>
              <a:rPr lang="en-US" sz="1400" b="1" dirty="0">
                <a:solidFill>
                  <a:schemeClr val="tx2"/>
                </a:solidFill>
              </a:rPr>
              <a:t>Focusing on the present   </a:t>
            </a:r>
          </a:p>
        </p:txBody>
      </p:sp>
      <p:sp>
        <p:nvSpPr>
          <p:cNvPr id="3" name="Oval 2"/>
          <p:cNvSpPr/>
          <p:nvPr/>
        </p:nvSpPr>
        <p:spPr>
          <a:xfrm>
            <a:off x="547078" y="775394"/>
            <a:ext cx="2368061" cy="22352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1877" y="1200497"/>
            <a:ext cx="1758461" cy="1384995"/>
          </a:xfrm>
          <a:prstGeom prst="rect">
            <a:avLst/>
          </a:prstGeom>
          <a:noFill/>
        </p:spPr>
        <p:txBody>
          <a:bodyPr wrap="square" rtlCol="0">
            <a:spAutoFit/>
          </a:bodyPr>
          <a:lstStyle/>
          <a:p>
            <a:pPr algn="ctr"/>
            <a:r>
              <a:rPr lang="en-US" sz="2800" dirty="0">
                <a:solidFill>
                  <a:schemeClr val="bg1"/>
                </a:solidFill>
              </a:rPr>
              <a:t>My Wellness Tools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1572" y="3942985"/>
            <a:ext cx="2384425"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374553" y="4247633"/>
            <a:ext cx="1758461" cy="1754326"/>
          </a:xfrm>
          <a:prstGeom prst="rect">
            <a:avLst/>
          </a:prstGeom>
          <a:noFill/>
        </p:spPr>
        <p:txBody>
          <a:bodyPr wrap="square" rtlCol="0">
            <a:spAutoFit/>
          </a:bodyPr>
          <a:lstStyle/>
          <a:p>
            <a:pPr algn="ctr"/>
            <a:r>
              <a:rPr lang="en-US" dirty="0">
                <a:solidFill>
                  <a:schemeClr val="bg1"/>
                </a:solidFill>
              </a:rPr>
              <a:t>Everyone’s will be different as they are personal to you! </a:t>
            </a:r>
          </a:p>
        </p:txBody>
      </p:sp>
    </p:spTree>
    <p:extLst>
      <p:ext uri="{BB962C8B-B14F-4D97-AF65-F5344CB8AC3E}">
        <p14:creationId xmlns:p14="http://schemas.microsoft.com/office/powerpoint/2010/main" val="2740002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23" y="1090899"/>
            <a:ext cx="8761413" cy="706964"/>
          </a:xfrm>
        </p:spPr>
        <p:txBody>
          <a:bodyPr/>
          <a:lstStyle/>
          <a:p>
            <a:r>
              <a:rPr lang="en-US" dirty="0"/>
              <a:t>Other Examples </a:t>
            </a:r>
            <a:br>
              <a:rPr lang="en-US" dirty="0"/>
            </a:br>
            <a:endParaRPr lang="en-US" dirty="0"/>
          </a:p>
        </p:txBody>
      </p:sp>
      <p:sp>
        <p:nvSpPr>
          <p:cNvPr id="3" name="Content Placeholder 2"/>
          <p:cNvSpPr>
            <a:spLocks noGrp="1"/>
          </p:cNvSpPr>
          <p:nvPr>
            <p:ph idx="1"/>
          </p:nvPr>
        </p:nvSpPr>
        <p:spPr>
          <a:xfrm>
            <a:off x="367325" y="2309446"/>
            <a:ext cx="11410460" cy="4650154"/>
          </a:xfrm>
        </p:spPr>
        <p:txBody>
          <a:bodyPr numCol="2">
            <a:normAutofit fontScale="55000" lnSpcReduction="20000"/>
          </a:bodyPr>
          <a:lstStyle/>
          <a:p>
            <a:pPr fontAlgn="base"/>
            <a:r>
              <a:rPr lang="en-IE" sz="2500" dirty="0"/>
              <a:t>Talk to a friend or a family member </a:t>
            </a:r>
          </a:p>
          <a:p>
            <a:pPr fontAlgn="base"/>
            <a:r>
              <a:rPr lang="en-IE" sz="2500" dirty="0"/>
              <a:t>Relaxation and stress reduction exercises</a:t>
            </a:r>
          </a:p>
          <a:p>
            <a:pPr fontAlgn="base"/>
            <a:r>
              <a:rPr lang="en-IE" sz="2500" dirty="0"/>
              <a:t>Guided imagery</a:t>
            </a:r>
          </a:p>
          <a:p>
            <a:pPr fontAlgn="base"/>
            <a:r>
              <a:rPr lang="en-IE" sz="2500" dirty="0"/>
              <a:t>Journaling–writing in a notebook</a:t>
            </a:r>
          </a:p>
          <a:p>
            <a:pPr fontAlgn="base"/>
            <a:r>
              <a:rPr lang="en-IE" sz="2500" dirty="0"/>
              <a:t>Creative activities like painting, singing, dancing, cooking</a:t>
            </a:r>
          </a:p>
          <a:p>
            <a:pPr fontAlgn="base"/>
            <a:r>
              <a:rPr lang="en-IE" sz="2500" dirty="0"/>
              <a:t>Exercise</a:t>
            </a:r>
          </a:p>
          <a:p>
            <a:pPr fontAlgn="base"/>
            <a:r>
              <a:rPr lang="en-IE" sz="2500" dirty="0"/>
              <a:t>Diet considerations</a:t>
            </a:r>
          </a:p>
          <a:p>
            <a:pPr fontAlgn="base"/>
            <a:r>
              <a:rPr lang="en-IE" sz="2500" dirty="0"/>
              <a:t>Extra rest</a:t>
            </a:r>
          </a:p>
          <a:p>
            <a:pPr fontAlgn="base"/>
            <a:r>
              <a:rPr lang="en-IE" sz="2500" dirty="0"/>
              <a:t>Take time off from home or work responsibilities</a:t>
            </a:r>
          </a:p>
          <a:p>
            <a:pPr fontAlgn="base"/>
            <a:r>
              <a:rPr lang="en-IE" sz="2500" dirty="0"/>
              <a:t>Take medications, vitamins, minerals, herbal supplements</a:t>
            </a:r>
          </a:p>
          <a:p>
            <a:pPr fontAlgn="base"/>
            <a:r>
              <a:rPr lang="en-IE" sz="2500" dirty="0"/>
              <a:t>Attend a support group</a:t>
            </a:r>
          </a:p>
          <a:p>
            <a:pPr lvl="0" fontAlgn="base">
              <a:buClr>
                <a:srgbClr val="7A7A7A"/>
              </a:buClr>
            </a:pPr>
            <a:r>
              <a:rPr lang="en-IE" sz="2500" dirty="0"/>
              <a:t>See your counsellor </a:t>
            </a:r>
            <a:r>
              <a:rPr lang="en-IE" sz="2500" dirty="0">
                <a:solidFill>
                  <a:srgbClr val="000000">
                    <a:lumMod val="75000"/>
                    <a:lumOff val="25000"/>
                  </a:srgbClr>
                </a:solidFill>
              </a:rPr>
              <a:t>or a health care professional</a:t>
            </a:r>
            <a:endParaRPr lang="en-IE" sz="2500" dirty="0"/>
          </a:p>
          <a:p>
            <a:pPr fontAlgn="base"/>
            <a:r>
              <a:rPr lang="en-IE" sz="2500" dirty="0"/>
              <a:t>Do something “normal” like washing your hair, showering or going to work</a:t>
            </a:r>
          </a:p>
          <a:p>
            <a:pPr fontAlgn="base"/>
            <a:r>
              <a:rPr lang="en-IE" sz="2500" dirty="0"/>
              <a:t>Get a medication check</a:t>
            </a:r>
          </a:p>
          <a:p>
            <a:pPr marL="0" indent="0" fontAlgn="base">
              <a:buNone/>
            </a:pPr>
            <a:endParaRPr lang="en-IE" sz="2500" dirty="0"/>
          </a:p>
          <a:p>
            <a:pPr fontAlgn="base"/>
            <a:r>
              <a:rPr lang="en-IE" sz="2500" dirty="0"/>
              <a:t>Surround yourself with people who are positive, affirming and loving</a:t>
            </a:r>
          </a:p>
          <a:p>
            <a:pPr fontAlgn="base"/>
            <a:r>
              <a:rPr lang="en-IE" sz="2500" dirty="0"/>
              <a:t>Wear something that makes you feel good</a:t>
            </a:r>
          </a:p>
          <a:p>
            <a:pPr fontAlgn="base"/>
            <a:r>
              <a:rPr lang="en-IE" sz="2500" dirty="0"/>
              <a:t>Look through old pictures, scrapbooks and photo albums</a:t>
            </a:r>
          </a:p>
          <a:p>
            <a:pPr fontAlgn="base"/>
            <a:r>
              <a:rPr lang="en-IE" sz="2500" dirty="0"/>
              <a:t>Make a list of your accomplishments</a:t>
            </a:r>
          </a:p>
          <a:p>
            <a:pPr fontAlgn="base"/>
            <a:r>
              <a:rPr lang="en-IE" sz="2500" dirty="0"/>
              <a:t>Spend ten minutes writing down everything good you can think of about yourself</a:t>
            </a:r>
          </a:p>
          <a:p>
            <a:pPr fontAlgn="base"/>
            <a:r>
              <a:rPr lang="en-IE" sz="2500" dirty="0"/>
              <a:t>Do something that makes you laugh</a:t>
            </a:r>
          </a:p>
          <a:p>
            <a:pPr fontAlgn="base"/>
            <a:r>
              <a:rPr lang="en-IE" sz="2500" dirty="0"/>
              <a:t>Do something special for someone else</a:t>
            </a:r>
          </a:p>
          <a:p>
            <a:pPr fontAlgn="base"/>
            <a:r>
              <a:rPr lang="en-IE" sz="2500" dirty="0"/>
              <a:t>Get some little things done</a:t>
            </a:r>
          </a:p>
          <a:p>
            <a:pPr fontAlgn="base"/>
            <a:r>
              <a:rPr lang="en-IE" sz="2500" dirty="0"/>
              <a:t>Repeat positive affirmations</a:t>
            </a:r>
          </a:p>
          <a:p>
            <a:pPr fontAlgn="base"/>
            <a:r>
              <a:rPr lang="en-IE" sz="2500" dirty="0"/>
              <a:t>Focus on and appreciate what is happening right now</a:t>
            </a:r>
          </a:p>
          <a:p>
            <a:pPr fontAlgn="base"/>
            <a:r>
              <a:rPr lang="en-IE" sz="2500" dirty="0"/>
              <a:t>Take a warm bath</a:t>
            </a:r>
          </a:p>
          <a:p>
            <a:pPr fontAlgn="base"/>
            <a:r>
              <a:rPr lang="en-IE" sz="2500" dirty="0"/>
              <a:t>Listen to music, make music or sing</a:t>
            </a:r>
          </a:p>
          <a:p>
            <a:pPr marL="0" indent="0">
              <a:buNone/>
            </a:pPr>
            <a:endParaRPr lang="en-US" dirty="0"/>
          </a:p>
        </p:txBody>
      </p:sp>
    </p:spTree>
    <p:extLst>
      <p:ext uri="{BB962C8B-B14F-4D97-AF65-F5344CB8AC3E}">
        <p14:creationId xmlns:p14="http://schemas.microsoft.com/office/powerpoint/2010/main" val="182683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 can make yours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138" y="2997241"/>
            <a:ext cx="2579016" cy="236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9231" y="2844800"/>
            <a:ext cx="5111261" cy="1200329"/>
          </a:xfrm>
          <a:prstGeom prst="rect">
            <a:avLst/>
          </a:prstGeom>
          <a:noFill/>
        </p:spPr>
        <p:txBody>
          <a:bodyPr wrap="square" rtlCol="0">
            <a:spAutoFit/>
          </a:bodyPr>
          <a:lstStyle/>
          <a:p>
            <a:r>
              <a:rPr lang="en-US" dirty="0"/>
              <a:t>Let’s take 5-10 minutes to create your own Wellness Plan</a:t>
            </a:r>
          </a:p>
          <a:p>
            <a:endParaRPr lang="en-US" dirty="0"/>
          </a:p>
          <a:p>
            <a:r>
              <a:rPr lang="en-US" dirty="0"/>
              <a:t>* We can do this individually or in groups? </a:t>
            </a:r>
          </a:p>
        </p:txBody>
      </p:sp>
    </p:spTree>
    <p:extLst>
      <p:ext uri="{BB962C8B-B14F-4D97-AF65-F5344CB8AC3E}">
        <p14:creationId xmlns:p14="http://schemas.microsoft.com/office/powerpoint/2010/main" val="230188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Muscle Relaxation</a:t>
            </a:r>
          </a:p>
        </p:txBody>
      </p:sp>
      <p:sp>
        <p:nvSpPr>
          <p:cNvPr id="3" name="Content Placeholder 2"/>
          <p:cNvSpPr>
            <a:spLocks noGrp="1"/>
          </p:cNvSpPr>
          <p:nvPr>
            <p:ph idx="1"/>
          </p:nvPr>
        </p:nvSpPr>
        <p:spPr>
          <a:xfrm>
            <a:off x="1154955" y="2360246"/>
            <a:ext cx="8761412" cy="3659554"/>
          </a:xfrm>
        </p:spPr>
        <p:txBody>
          <a:bodyPr>
            <a:normAutofit/>
          </a:bodyPr>
          <a:lstStyle/>
          <a:p>
            <a:r>
              <a:rPr lang="en-IE" sz="2000" dirty="0"/>
              <a:t>Tension is the body's natural response to threat, part of the body's alarm or survival mechanism. It can be a very useful response, but a lot of the time, we don't need this tension, so it's okay to learn to let it go, and learn some relaxation skills.</a:t>
            </a:r>
          </a:p>
          <a:p>
            <a:r>
              <a:rPr lang="en-IE" sz="2000" dirty="0"/>
              <a:t>Learning to relax takes practice, as with learning any new skill.</a:t>
            </a:r>
          </a:p>
          <a:p>
            <a:r>
              <a:rPr lang="en-US" sz="2000" dirty="0"/>
              <a:t>Progressive Muscle Relaxation </a:t>
            </a:r>
          </a:p>
          <a:p>
            <a:r>
              <a:rPr lang="en-IE" sz="2000" dirty="0"/>
              <a:t>Let’s Practice…</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892" y="4630968"/>
            <a:ext cx="2493108" cy="165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64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a:t>
            </a:r>
          </a:p>
        </p:txBody>
      </p:sp>
      <p:sp>
        <p:nvSpPr>
          <p:cNvPr id="5" name="Rounded Rectangle 4"/>
          <p:cNvSpPr/>
          <p:nvPr/>
        </p:nvSpPr>
        <p:spPr>
          <a:xfrm>
            <a:off x="9187534" y="4857615"/>
            <a:ext cx="2610705" cy="1772725"/>
          </a:xfrm>
          <a:prstGeom prst="round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TextBox 5"/>
          <p:cNvSpPr txBox="1"/>
          <p:nvPr/>
        </p:nvSpPr>
        <p:spPr>
          <a:xfrm>
            <a:off x="9323754" y="4959147"/>
            <a:ext cx="2403780" cy="1323439"/>
          </a:xfrm>
          <a:prstGeom prst="rect">
            <a:avLst/>
          </a:prstGeom>
          <a:noFill/>
        </p:spPr>
        <p:txBody>
          <a:bodyPr wrap="square" rtlCol="0">
            <a:spAutoFit/>
          </a:bodyPr>
          <a:lstStyle/>
          <a:p>
            <a:r>
              <a:rPr lang="en-US" sz="1600" dirty="0">
                <a:solidFill>
                  <a:schemeClr val="bg1"/>
                </a:solidFill>
              </a:rPr>
              <a:t>The track used is available on </a:t>
            </a:r>
            <a:r>
              <a:rPr lang="en-US" sz="1600" dirty="0" err="1">
                <a:solidFill>
                  <a:schemeClr val="bg1"/>
                </a:solidFill>
              </a:rPr>
              <a:t>Youtube</a:t>
            </a:r>
            <a:r>
              <a:rPr lang="en-US" sz="1600" dirty="0">
                <a:solidFill>
                  <a:schemeClr val="bg1"/>
                </a:solidFill>
              </a:rPr>
              <a:t>;</a:t>
            </a:r>
          </a:p>
          <a:p>
            <a:r>
              <a:rPr lang="en-US" sz="1600" dirty="0">
                <a:solidFill>
                  <a:schemeClr val="bg1"/>
                </a:solidFill>
              </a:rPr>
              <a:t>https://www.youtube.com/watch?v=wXUxiR6yQ_Q&amp;t=144s</a:t>
            </a:r>
          </a:p>
        </p:txBody>
      </p:sp>
      <p:pic>
        <p:nvPicPr>
          <p:cNvPr id="8" name="wXUxiR6yQ_Q"/>
          <p:cNvPicPr>
            <a:picLocks noGrp="1" noRot="1" noChangeAspect="1"/>
          </p:cNvPicPr>
          <p:nvPr>
            <p:ph idx="1"/>
            <a:videoFile r:link="rId1"/>
          </p:nvPr>
        </p:nvPicPr>
        <p:blipFill>
          <a:blip r:embed="rId3"/>
          <a:stretch>
            <a:fillRect/>
          </a:stretch>
        </p:blipFill>
        <p:spPr>
          <a:xfrm>
            <a:off x="2679374" y="2704123"/>
            <a:ext cx="5683088" cy="3196737"/>
          </a:xfrm>
          <a:prstGeom prst="rect">
            <a:avLst/>
          </a:prstGeom>
        </p:spPr>
      </p:pic>
    </p:spTree>
    <p:extLst>
      <p:ext uri="{BB962C8B-B14F-4D97-AF65-F5344CB8AC3E}">
        <p14:creationId xmlns:p14="http://schemas.microsoft.com/office/powerpoint/2010/main" val="214677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Plan for this session</a:t>
            </a:r>
          </a:p>
        </p:txBody>
      </p:sp>
      <p:sp>
        <p:nvSpPr>
          <p:cNvPr id="3" name="Content Placeholder 2"/>
          <p:cNvSpPr>
            <a:spLocks noGrp="1"/>
          </p:cNvSpPr>
          <p:nvPr>
            <p:ph idx="1"/>
          </p:nvPr>
        </p:nvSpPr>
        <p:spPr>
          <a:xfrm>
            <a:off x="1154955" y="2743121"/>
            <a:ext cx="8761412" cy="3416300"/>
          </a:xfrm>
        </p:spPr>
        <p:txBody>
          <a:bodyPr>
            <a:normAutofit/>
          </a:bodyPr>
          <a:lstStyle/>
          <a:p>
            <a:pPr lvl="1"/>
            <a:r>
              <a:rPr lang="en-US" sz="2000" dirty="0"/>
              <a:t>What is Stress and how does it affect us?</a:t>
            </a:r>
          </a:p>
          <a:p>
            <a:pPr lvl="1"/>
            <a:r>
              <a:rPr lang="en-US" sz="2000" dirty="0"/>
              <a:t>The Symptoms of Stress</a:t>
            </a:r>
          </a:p>
          <a:p>
            <a:pPr lvl="1"/>
            <a:r>
              <a:rPr lang="en-US" sz="2000" dirty="0"/>
              <a:t>The Stress Bucket</a:t>
            </a:r>
          </a:p>
          <a:p>
            <a:pPr lvl="1"/>
            <a:r>
              <a:rPr lang="en-US" sz="2000" dirty="0"/>
              <a:t>Three helpful ways to manage stress</a:t>
            </a:r>
          </a:p>
          <a:p>
            <a:pPr marL="457200" lvl="1" indent="0">
              <a:buNone/>
            </a:pPr>
            <a:endParaRPr lang="en-US" sz="2000" dirty="0"/>
          </a:p>
          <a:p>
            <a:pPr lvl="1"/>
            <a:endParaRPr lang="en-US" dirty="0"/>
          </a:p>
          <a:p>
            <a:pPr lvl="1"/>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907" y="2743121"/>
            <a:ext cx="2857135" cy="19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Stress? </a:t>
            </a:r>
          </a:p>
        </p:txBody>
      </p:sp>
      <p:pic>
        <p:nvPicPr>
          <p:cNvPr id="4" name="hnpQrMqDoqE"/>
          <p:cNvPicPr>
            <a:picLocks noRot="1" noChangeAspect="1"/>
          </p:cNvPicPr>
          <p:nvPr>
            <a:videoFile r:link="rId1"/>
          </p:nvPr>
        </p:nvPicPr>
        <p:blipFill>
          <a:blip r:embed="rId3"/>
          <a:stretch>
            <a:fillRect/>
          </a:stretch>
        </p:blipFill>
        <p:spPr>
          <a:xfrm>
            <a:off x="2553460" y="2586893"/>
            <a:ext cx="6567094" cy="3693990"/>
          </a:xfrm>
          <a:prstGeom prst="rect">
            <a:avLst/>
          </a:prstGeom>
        </p:spPr>
      </p:pic>
    </p:spTree>
    <p:extLst>
      <p:ext uri="{BB962C8B-B14F-4D97-AF65-F5344CB8AC3E}">
        <p14:creationId xmlns:p14="http://schemas.microsoft.com/office/powerpoint/2010/main" val="104386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a:t>
            </a:r>
          </a:p>
        </p:txBody>
      </p:sp>
      <p:sp>
        <p:nvSpPr>
          <p:cNvPr id="3" name="Content Placeholder 2"/>
          <p:cNvSpPr>
            <a:spLocks noGrp="1"/>
          </p:cNvSpPr>
          <p:nvPr>
            <p:ph idx="1"/>
          </p:nvPr>
        </p:nvSpPr>
        <p:spPr>
          <a:xfrm>
            <a:off x="1154954" y="2603499"/>
            <a:ext cx="9974153" cy="3984869"/>
          </a:xfrm>
        </p:spPr>
        <p:txBody>
          <a:bodyPr numCol="2">
            <a:normAutofit fontScale="40000" lnSpcReduction="20000"/>
          </a:bodyPr>
          <a:lstStyle/>
          <a:p>
            <a:r>
              <a:rPr lang="en-IE" sz="5000" b="1" dirty="0">
                <a:solidFill>
                  <a:srgbClr val="333333"/>
                </a:solidFill>
              </a:rPr>
              <a:t>Physical symptoms:</a:t>
            </a:r>
          </a:p>
          <a:p>
            <a:pPr>
              <a:buFont typeface="Arial"/>
              <a:buChar char="•"/>
            </a:pPr>
            <a:r>
              <a:rPr lang="en-IE" sz="5000" dirty="0">
                <a:solidFill>
                  <a:srgbClr val="333333"/>
                </a:solidFill>
              </a:rPr>
              <a:t>Aches and pains</a:t>
            </a:r>
          </a:p>
          <a:p>
            <a:pPr>
              <a:buFont typeface="Arial"/>
              <a:buChar char="•"/>
            </a:pPr>
            <a:r>
              <a:rPr lang="en-IE" sz="5000" dirty="0" err="1">
                <a:solidFill>
                  <a:srgbClr val="333333"/>
                </a:solidFill>
              </a:rPr>
              <a:t>Diarrhea</a:t>
            </a:r>
            <a:r>
              <a:rPr lang="en-IE" sz="5000" dirty="0">
                <a:solidFill>
                  <a:srgbClr val="333333"/>
                </a:solidFill>
              </a:rPr>
              <a:t> or constipation</a:t>
            </a:r>
          </a:p>
          <a:p>
            <a:pPr>
              <a:buFont typeface="Arial"/>
              <a:buChar char="•"/>
            </a:pPr>
            <a:r>
              <a:rPr lang="en-IE" sz="5000" dirty="0">
                <a:solidFill>
                  <a:srgbClr val="333333"/>
                </a:solidFill>
              </a:rPr>
              <a:t>Nausea, dizziness</a:t>
            </a:r>
          </a:p>
          <a:p>
            <a:pPr>
              <a:buFont typeface="Arial"/>
              <a:buChar char="•"/>
            </a:pPr>
            <a:r>
              <a:rPr lang="en-IE" sz="5000" dirty="0">
                <a:solidFill>
                  <a:srgbClr val="333333"/>
                </a:solidFill>
              </a:rPr>
              <a:t>Chest pain, rapid heart rate</a:t>
            </a:r>
          </a:p>
          <a:p>
            <a:pPr>
              <a:buFont typeface="Arial"/>
              <a:buChar char="•"/>
            </a:pPr>
            <a:r>
              <a:rPr lang="en-IE" sz="5000" dirty="0">
                <a:solidFill>
                  <a:srgbClr val="333333"/>
                </a:solidFill>
              </a:rPr>
              <a:t>Loss of sex drive</a:t>
            </a:r>
          </a:p>
          <a:p>
            <a:pPr>
              <a:buFont typeface="Arial"/>
              <a:buChar char="•"/>
            </a:pPr>
            <a:r>
              <a:rPr lang="en-IE" sz="5000" dirty="0">
                <a:solidFill>
                  <a:srgbClr val="333333"/>
                </a:solidFill>
              </a:rPr>
              <a:t>Frequent colds or flu</a:t>
            </a:r>
          </a:p>
          <a:p>
            <a:pPr>
              <a:buFont typeface="Arial"/>
              <a:buChar char="•"/>
            </a:pPr>
            <a:endParaRPr lang="en-IE" sz="4500" dirty="0">
              <a:solidFill>
                <a:srgbClr val="333333"/>
              </a:solidFill>
            </a:endParaRPr>
          </a:p>
          <a:p>
            <a:pPr marL="0" indent="0">
              <a:buNone/>
            </a:pPr>
            <a:endParaRPr lang="en-IE" sz="4500" dirty="0">
              <a:solidFill>
                <a:srgbClr val="333333"/>
              </a:solidFill>
            </a:endParaRPr>
          </a:p>
          <a:p>
            <a:pPr marL="0" indent="0">
              <a:buNone/>
            </a:pPr>
            <a:endParaRPr lang="en-IE" sz="4500" dirty="0">
              <a:solidFill>
                <a:srgbClr val="333333"/>
              </a:solidFill>
            </a:endParaRPr>
          </a:p>
          <a:p>
            <a:pPr marL="0" indent="0">
              <a:buNone/>
            </a:pPr>
            <a:endParaRPr lang="en-IE" sz="4500" dirty="0">
              <a:solidFill>
                <a:srgbClr val="333333"/>
              </a:solidFill>
            </a:endParaRPr>
          </a:p>
          <a:p>
            <a:r>
              <a:rPr lang="en-IE" sz="5000" b="1" dirty="0" err="1">
                <a:solidFill>
                  <a:srgbClr val="333333"/>
                </a:solidFill>
              </a:rPr>
              <a:t>Behavioral</a:t>
            </a:r>
            <a:r>
              <a:rPr lang="en-IE" sz="5000" b="1" dirty="0">
                <a:solidFill>
                  <a:srgbClr val="333333"/>
                </a:solidFill>
              </a:rPr>
              <a:t> symptoms:</a:t>
            </a:r>
          </a:p>
          <a:p>
            <a:pPr>
              <a:buFont typeface="Arial"/>
              <a:buChar char="•"/>
            </a:pPr>
            <a:r>
              <a:rPr lang="en-IE" sz="5000" dirty="0">
                <a:solidFill>
                  <a:srgbClr val="333333"/>
                </a:solidFill>
              </a:rPr>
              <a:t>Eating more or less</a:t>
            </a:r>
          </a:p>
          <a:p>
            <a:pPr>
              <a:buFont typeface="Arial"/>
              <a:buChar char="•"/>
            </a:pPr>
            <a:r>
              <a:rPr lang="en-IE" sz="5000" dirty="0">
                <a:solidFill>
                  <a:srgbClr val="333333"/>
                </a:solidFill>
              </a:rPr>
              <a:t>Sleeping too much or too little</a:t>
            </a:r>
          </a:p>
          <a:p>
            <a:pPr>
              <a:buFont typeface="Arial"/>
              <a:buChar char="•"/>
            </a:pPr>
            <a:r>
              <a:rPr lang="en-IE" sz="5000" dirty="0">
                <a:solidFill>
                  <a:srgbClr val="333333"/>
                </a:solidFill>
              </a:rPr>
              <a:t>Withdrawing from others</a:t>
            </a:r>
          </a:p>
          <a:p>
            <a:pPr>
              <a:buFont typeface="Arial"/>
              <a:buChar char="•"/>
            </a:pPr>
            <a:r>
              <a:rPr lang="en-IE" sz="5000" dirty="0">
                <a:solidFill>
                  <a:srgbClr val="333333"/>
                </a:solidFill>
              </a:rPr>
              <a:t>Procrastinating or neglecting responsibilities</a:t>
            </a:r>
          </a:p>
          <a:p>
            <a:pPr>
              <a:buFont typeface="Arial"/>
              <a:buChar char="•"/>
            </a:pPr>
            <a:r>
              <a:rPr lang="en-IE" sz="5000" dirty="0">
                <a:solidFill>
                  <a:srgbClr val="333333"/>
                </a:solidFill>
              </a:rPr>
              <a:t>Using alcohol, cigarettes, or drugs to relax</a:t>
            </a:r>
          </a:p>
          <a:p>
            <a:pPr>
              <a:buFont typeface="Arial"/>
              <a:buChar char="•"/>
            </a:pPr>
            <a:r>
              <a:rPr lang="en-IE" sz="5000" dirty="0">
                <a:solidFill>
                  <a:srgbClr val="333333"/>
                </a:solidFill>
              </a:rPr>
              <a:t>Nervous habits (e.g. nail biting, pacing)</a:t>
            </a:r>
          </a:p>
          <a:p>
            <a:endParaRPr lang="en-US" dirty="0"/>
          </a:p>
          <a:p>
            <a:endParaRPr lang="en-IE" dirty="0">
              <a:solidFill>
                <a:srgbClr val="333333"/>
              </a:solidFill>
              <a:latin typeface="&amp;quot"/>
            </a:endParaRPr>
          </a:p>
        </p:txBody>
      </p:sp>
    </p:spTree>
    <p:extLst>
      <p:ext uri="{BB962C8B-B14F-4D97-AF65-F5344CB8AC3E}">
        <p14:creationId xmlns:p14="http://schemas.microsoft.com/office/powerpoint/2010/main" val="191479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Stress </a:t>
            </a:r>
          </a:p>
        </p:txBody>
      </p:sp>
      <p:sp>
        <p:nvSpPr>
          <p:cNvPr id="3" name="Content Placeholder 2"/>
          <p:cNvSpPr>
            <a:spLocks noGrp="1"/>
          </p:cNvSpPr>
          <p:nvPr>
            <p:ph idx="1"/>
          </p:nvPr>
        </p:nvSpPr>
        <p:spPr/>
        <p:txBody>
          <a:bodyPr numCol="2">
            <a:noAutofit/>
          </a:bodyPr>
          <a:lstStyle/>
          <a:p>
            <a:r>
              <a:rPr lang="en-IE" sz="2000" b="1" dirty="0">
                <a:solidFill>
                  <a:srgbClr val="333333"/>
                </a:solidFill>
              </a:rPr>
              <a:t>Cognitive symptoms:</a:t>
            </a:r>
          </a:p>
          <a:p>
            <a:pPr>
              <a:buFont typeface="Arial"/>
              <a:buChar char="•"/>
            </a:pPr>
            <a:r>
              <a:rPr lang="en-IE" sz="2000" dirty="0">
                <a:solidFill>
                  <a:srgbClr val="333333"/>
                </a:solidFill>
              </a:rPr>
              <a:t>Memory problems</a:t>
            </a:r>
          </a:p>
          <a:p>
            <a:pPr>
              <a:buFont typeface="Arial"/>
              <a:buChar char="•"/>
            </a:pPr>
            <a:r>
              <a:rPr lang="en-IE" sz="2000" dirty="0">
                <a:solidFill>
                  <a:srgbClr val="333333"/>
                </a:solidFill>
              </a:rPr>
              <a:t>Inability to concentrate</a:t>
            </a:r>
          </a:p>
          <a:p>
            <a:pPr>
              <a:buFont typeface="Arial"/>
              <a:buChar char="•"/>
            </a:pPr>
            <a:r>
              <a:rPr lang="en-IE" sz="2000" dirty="0">
                <a:solidFill>
                  <a:srgbClr val="333333"/>
                </a:solidFill>
              </a:rPr>
              <a:t>Poor judgment</a:t>
            </a:r>
          </a:p>
          <a:p>
            <a:pPr>
              <a:buFont typeface="Arial"/>
              <a:buChar char="•"/>
            </a:pPr>
            <a:r>
              <a:rPr lang="en-IE" sz="2000" dirty="0">
                <a:solidFill>
                  <a:srgbClr val="333333"/>
                </a:solidFill>
              </a:rPr>
              <a:t>Seeing only the negative</a:t>
            </a:r>
          </a:p>
          <a:p>
            <a:pPr>
              <a:buFont typeface="Arial"/>
              <a:buChar char="•"/>
            </a:pPr>
            <a:r>
              <a:rPr lang="en-IE" sz="2000" dirty="0">
                <a:solidFill>
                  <a:srgbClr val="333333"/>
                </a:solidFill>
              </a:rPr>
              <a:t>Anxious or racing thoughts</a:t>
            </a:r>
          </a:p>
          <a:p>
            <a:pPr>
              <a:buFont typeface="Arial"/>
              <a:buChar char="•"/>
            </a:pPr>
            <a:r>
              <a:rPr lang="en-IE" sz="2000" dirty="0">
                <a:solidFill>
                  <a:srgbClr val="333333"/>
                </a:solidFill>
              </a:rPr>
              <a:t>Constant worrying</a:t>
            </a:r>
          </a:p>
          <a:p>
            <a:pPr marL="0" indent="0">
              <a:buNone/>
            </a:pPr>
            <a:endParaRPr lang="en-IE" sz="2000" dirty="0">
              <a:solidFill>
                <a:srgbClr val="333333"/>
              </a:solidFill>
            </a:endParaRPr>
          </a:p>
          <a:p>
            <a:r>
              <a:rPr lang="en-IE" sz="2000" b="1" dirty="0">
                <a:solidFill>
                  <a:srgbClr val="333333"/>
                </a:solidFill>
              </a:rPr>
              <a:t>Emotional symptoms:</a:t>
            </a:r>
          </a:p>
          <a:p>
            <a:pPr>
              <a:buFont typeface="Arial"/>
              <a:buChar char="•"/>
            </a:pPr>
            <a:r>
              <a:rPr lang="en-IE" sz="2000" dirty="0">
                <a:solidFill>
                  <a:srgbClr val="333333"/>
                </a:solidFill>
              </a:rPr>
              <a:t>Depression or general unhappiness</a:t>
            </a:r>
          </a:p>
          <a:p>
            <a:pPr>
              <a:buFont typeface="Arial"/>
              <a:buChar char="•"/>
            </a:pPr>
            <a:r>
              <a:rPr lang="en-IE" sz="2000" dirty="0">
                <a:solidFill>
                  <a:srgbClr val="333333"/>
                </a:solidFill>
              </a:rPr>
              <a:t>Anxiety and agitation</a:t>
            </a:r>
          </a:p>
          <a:p>
            <a:pPr>
              <a:buFont typeface="Arial"/>
              <a:buChar char="•"/>
            </a:pPr>
            <a:r>
              <a:rPr lang="en-IE" sz="2000" dirty="0">
                <a:solidFill>
                  <a:srgbClr val="333333"/>
                </a:solidFill>
              </a:rPr>
              <a:t>Moodiness, irritability, or anger</a:t>
            </a:r>
          </a:p>
          <a:p>
            <a:pPr>
              <a:buFont typeface="Arial"/>
              <a:buChar char="•"/>
            </a:pPr>
            <a:r>
              <a:rPr lang="en-IE" sz="2000" dirty="0">
                <a:solidFill>
                  <a:srgbClr val="333333"/>
                </a:solidFill>
              </a:rPr>
              <a:t>Feeling overwhelmed</a:t>
            </a:r>
          </a:p>
          <a:p>
            <a:pPr>
              <a:buFont typeface="Arial"/>
              <a:buChar char="•"/>
            </a:pPr>
            <a:r>
              <a:rPr lang="en-IE" sz="2000" dirty="0">
                <a:solidFill>
                  <a:srgbClr val="333333"/>
                </a:solidFill>
              </a:rPr>
              <a:t>Loneliness and isolation</a:t>
            </a:r>
          </a:p>
          <a:p>
            <a:pPr>
              <a:buFont typeface="Arial"/>
              <a:buChar char="•"/>
            </a:pPr>
            <a:r>
              <a:rPr lang="en-IE" sz="2000" dirty="0">
                <a:solidFill>
                  <a:srgbClr val="333333"/>
                </a:solidFill>
              </a:rPr>
              <a:t>Other mental or emotional health problems</a:t>
            </a:r>
          </a:p>
        </p:txBody>
      </p:sp>
    </p:spTree>
    <p:extLst>
      <p:ext uri="{BB962C8B-B14F-4D97-AF65-F5344CB8AC3E}">
        <p14:creationId xmlns:p14="http://schemas.microsoft.com/office/powerpoint/2010/main" val="361250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22" y="1098714"/>
            <a:ext cx="8761413" cy="706964"/>
          </a:xfrm>
        </p:spPr>
        <p:txBody>
          <a:bodyPr/>
          <a:lstStyle/>
          <a:p>
            <a:r>
              <a:rPr lang="en-IE" dirty="0"/>
              <a:t>Stress is Individual: ‘Stress Buckets’ </a:t>
            </a:r>
            <a:br>
              <a:rPr lang="en-IE" dirty="0"/>
            </a:br>
            <a:endParaRPr lang="en-US" dirty="0"/>
          </a:p>
        </p:txBody>
      </p:sp>
      <p:pic>
        <p:nvPicPr>
          <p:cNvPr id="5" name="1KYC5SsJjx8"/>
          <p:cNvPicPr>
            <a:picLocks noGrp="1" noRot="1" noChangeAspect="1"/>
          </p:cNvPicPr>
          <p:nvPr>
            <p:ph idx="1"/>
            <a:videoFile r:link="rId1"/>
          </p:nvPr>
        </p:nvPicPr>
        <p:blipFill>
          <a:blip r:embed="rId3"/>
          <a:stretch>
            <a:fillRect/>
          </a:stretch>
        </p:blipFill>
        <p:spPr>
          <a:xfrm>
            <a:off x="2227384" y="2615467"/>
            <a:ext cx="6548859" cy="3683733"/>
          </a:xfrm>
          <a:prstGeom prst="rect">
            <a:avLst/>
          </a:prstGeom>
        </p:spPr>
      </p:pic>
    </p:spTree>
    <p:extLst>
      <p:ext uri="{BB962C8B-B14F-4D97-AF65-F5344CB8AC3E}">
        <p14:creationId xmlns:p14="http://schemas.microsoft.com/office/powerpoint/2010/main" val="192883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fills your Stress Bucket?</a:t>
            </a:r>
          </a:p>
        </p:txBody>
      </p:sp>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125" b="8245"/>
          <a:stretch/>
        </p:blipFill>
        <p:spPr bwMode="auto">
          <a:xfrm>
            <a:off x="2336593" y="2657231"/>
            <a:ext cx="6971530" cy="344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19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077" y="111675"/>
            <a:ext cx="6267938" cy="626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18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23" y="1090899"/>
            <a:ext cx="8761413" cy="706964"/>
          </a:xfrm>
        </p:spPr>
        <p:txBody>
          <a:bodyPr/>
          <a:lstStyle/>
          <a:p>
            <a:r>
              <a:rPr lang="en-US" dirty="0"/>
              <a:t>Developing a Wellness Toolbox </a:t>
            </a:r>
            <a:br>
              <a:rPr lang="en-US" dirty="0"/>
            </a:br>
            <a:endParaRPr lang="en-US" dirty="0"/>
          </a:p>
        </p:txBody>
      </p:sp>
      <p:sp>
        <p:nvSpPr>
          <p:cNvPr id="3" name="Content Placeholder 2"/>
          <p:cNvSpPr>
            <a:spLocks noGrp="1"/>
          </p:cNvSpPr>
          <p:nvPr>
            <p:ph idx="1"/>
          </p:nvPr>
        </p:nvSpPr>
        <p:spPr>
          <a:xfrm>
            <a:off x="1154955" y="2477477"/>
            <a:ext cx="6582276" cy="3899877"/>
          </a:xfrm>
        </p:spPr>
        <p:txBody>
          <a:bodyPr>
            <a:normAutofit lnSpcReduction="10000"/>
          </a:bodyPr>
          <a:lstStyle/>
          <a:p>
            <a:r>
              <a:rPr lang="en-IE" dirty="0">
                <a:solidFill>
                  <a:srgbClr val="333333"/>
                </a:solidFill>
              </a:rPr>
              <a:t>As we’ve learned stress can be inevitable (and both good &amp; bad). </a:t>
            </a:r>
          </a:p>
          <a:p>
            <a:r>
              <a:rPr lang="en-IE" dirty="0">
                <a:solidFill>
                  <a:srgbClr val="333333"/>
                </a:solidFill>
              </a:rPr>
              <a:t>One of the best things we can do is try to build our resources to help keep us well and help us feel better during times of stress. </a:t>
            </a:r>
          </a:p>
          <a:p>
            <a:r>
              <a:rPr lang="en-IE" dirty="0">
                <a:solidFill>
                  <a:srgbClr val="333333"/>
                </a:solidFill>
              </a:rPr>
              <a:t>A wellness toolbox is one way to help!</a:t>
            </a:r>
          </a:p>
          <a:p>
            <a:r>
              <a:rPr lang="en-IE" dirty="0">
                <a:solidFill>
                  <a:srgbClr val="333333"/>
                </a:solidFill>
              </a:rPr>
              <a:t>This is a list of things you have done in the past, or could do, to help yourself stay well,  and things you could do to help yourself feel better when you are not doing well.</a:t>
            </a:r>
          </a:p>
          <a:p>
            <a:r>
              <a:rPr lang="en-IE" dirty="0"/>
              <a:t>Include things that you have done in the past, things that you have heard of and thought you might like to try, and things that have been recommended to you.</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415" y="2282090"/>
            <a:ext cx="3563816" cy="425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117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TotalTime>
  <Words>666</Words>
  <Application>Microsoft Office PowerPoint</Application>
  <PresentationFormat>Widescreen</PresentationFormat>
  <Paragraphs>105</Paragraphs>
  <Slides>14</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&amp;quot</vt:lpstr>
      <vt:lpstr>Arial</vt:lpstr>
      <vt:lpstr>Calibri</vt:lpstr>
      <vt:lpstr>Century Gothic</vt:lpstr>
      <vt:lpstr>Wingdings 3</vt:lpstr>
      <vt:lpstr>Ion Boardroom</vt:lpstr>
      <vt:lpstr>Learning about Stress </vt:lpstr>
      <vt:lpstr>Plan for this session</vt:lpstr>
      <vt:lpstr>What is Stress? </vt:lpstr>
      <vt:lpstr>Symptoms </vt:lpstr>
      <vt:lpstr>Symptoms of Stress </vt:lpstr>
      <vt:lpstr>Stress is Individual: ‘Stress Buckets’  </vt:lpstr>
      <vt:lpstr>What fills your Stress Bucket?</vt:lpstr>
      <vt:lpstr>PowerPoint Presentation</vt:lpstr>
      <vt:lpstr>Developing a Wellness Toolbox  </vt:lpstr>
      <vt:lpstr>PowerPoint Presentation</vt:lpstr>
      <vt:lpstr>Other Examples  </vt:lpstr>
      <vt:lpstr>Now you can make yours</vt:lpstr>
      <vt:lpstr>Progressive Muscle Relaxation</vt:lpstr>
      <vt:lpstr>Practice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141</cp:revision>
  <cp:lastPrinted>2019-11-11T10:01:31Z</cp:lastPrinted>
  <dcterms:created xsi:type="dcterms:W3CDTF">2019-10-03T07:06:18Z</dcterms:created>
  <dcterms:modified xsi:type="dcterms:W3CDTF">2020-03-19T15:54:31Z</dcterms:modified>
</cp:coreProperties>
</file>