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7" r:id="rId1"/>
  </p:sldMasterIdLst>
  <p:notesMasterIdLst>
    <p:notesMasterId r:id="rId17"/>
  </p:notesMasterIdLst>
  <p:handoutMasterIdLst>
    <p:handoutMasterId r:id="rId18"/>
  </p:handoutMasterIdLst>
  <p:sldIdLst>
    <p:sldId id="256" r:id="rId2"/>
    <p:sldId id="270" r:id="rId3"/>
    <p:sldId id="354" r:id="rId4"/>
    <p:sldId id="355" r:id="rId5"/>
    <p:sldId id="361" r:id="rId6"/>
    <p:sldId id="353" r:id="rId7"/>
    <p:sldId id="363" r:id="rId8"/>
    <p:sldId id="356" r:id="rId9"/>
    <p:sldId id="357" r:id="rId10"/>
    <p:sldId id="362" r:id="rId11"/>
    <p:sldId id="364" r:id="rId12"/>
    <p:sldId id="365" r:id="rId13"/>
    <p:sldId id="358" r:id="rId14"/>
    <p:sldId id="359" r:id="rId15"/>
    <p:sldId id="352" r:id="rId16"/>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71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94660"/>
  </p:normalViewPr>
  <p:slideViewPr>
    <p:cSldViewPr snapToGrid="0">
      <p:cViewPr varScale="1">
        <p:scale>
          <a:sx n="63" d="100"/>
          <a:sy n="63" d="100"/>
        </p:scale>
        <p:origin x="86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89847937-8A96-4BF8-8BDB-1D261B11C068}" type="datetimeFigureOut">
              <a:rPr lang="en-US" smtClean="0"/>
              <a:t>3/19/2020</a:t>
            </a:fld>
            <a:endParaRPr lang="en-US" dirty="0"/>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8E2D495E-9558-4ED5-99C3-E9C6219CB7AD}" type="slidenum">
              <a:rPr lang="en-US" smtClean="0"/>
              <a:t>‹#›</a:t>
            </a:fld>
            <a:endParaRPr lang="en-US" dirty="0"/>
          </a:p>
        </p:txBody>
      </p:sp>
    </p:spTree>
    <p:extLst>
      <p:ext uri="{BB962C8B-B14F-4D97-AF65-F5344CB8AC3E}">
        <p14:creationId xmlns:p14="http://schemas.microsoft.com/office/powerpoint/2010/main" val="79345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999FDC91-1D6A-4C32-A6DA-DB83E60E0705}" type="datetimeFigureOut">
              <a:rPr lang="en-US" smtClean="0"/>
              <a:t>3/19/2020</a:t>
            </a:fld>
            <a:endParaRPr lang="en-US" dirty="0"/>
          </a:p>
        </p:txBody>
      </p:sp>
      <p:sp>
        <p:nvSpPr>
          <p:cNvPr id="4" name="Slide Image Placeholder 3"/>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B0612054-99F5-4731-982B-2F4287A28DCA}" type="slidenum">
              <a:rPr lang="en-US" smtClean="0"/>
              <a:t>‹#›</a:t>
            </a:fld>
            <a:endParaRPr lang="en-US" dirty="0"/>
          </a:p>
        </p:txBody>
      </p:sp>
    </p:spTree>
    <p:extLst>
      <p:ext uri="{BB962C8B-B14F-4D97-AF65-F5344CB8AC3E}">
        <p14:creationId xmlns:p14="http://schemas.microsoft.com/office/powerpoint/2010/main" val="572714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612054-99F5-4731-982B-2F4287A28DCA}" type="slidenum">
              <a:rPr lang="en-US" smtClean="0"/>
              <a:t>1</a:t>
            </a:fld>
            <a:endParaRPr lang="en-US" dirty="0"/>
          </a:p>
        </p:txBody>
      </p:sp>
    </p:spTree>
    <p:extLst>
      <p:ext uri="{BB962C8B-B14F-4D97-AF65-F5344CB8AC3E}">
        <p14:creationId xmlns:p14="http://schemas.microsoft.com/office/powerpoint/2010/main" val="1824703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Cognitive </a:t>
            </a:r>
            <a:r>
              <a:rPr lang="en-US" dirty="0" err="1"/>
              <a:t>Behavioural</a:t>
            </a:r>
            <a:r>
              <a:rPr lang="en-US" dirty="0"/>
              <a:t> Therapy focuses on changing our thoughts to more balanced thoughts so that people with OCD do not feel the need to engage in compulsions. </a:t>
            </a:r>
          </a:p>
        </p:txBody>
      </p:sp>
      <p:sp>
        <p:nvSpPr>
          <p:cNvPr id="4" name="Slide Number Placeholder 3"/>
          <p:cNvSpPr>
            <a:spLocks noGrp="1"/>
          </p:cNvSpPr>
          <p:nvPr>
            <p:ph type="sldNum" sz="quarter" idx="10"/>
          </p:nvPr>
        </p:nvSpPr>
        <p:spPr/>
        <p:txBody>
          <a:bodyPr/>
          <a:lstStyle/>
          <a:p>
            <a:fld id="{B0612054-99F5-4731-982B-2F4287A28DCA}" type="slidenum">
              <a:rPr lang="en-US" smtClean="0"/>
              <a:t>10</a:t>
            </a:fld>
            <a:endParaRPr lang="en-US" dirty="0"/>
          </a:p>
        </p:txBody>
      </p:sp>
    </p:spTree>
    <p:extLst>
      <p:ext uri="{BB962C8B-B14F-4D97-AF65-F5344CB8AC3E}">
        <p14:creationId xmlns:p14="http://schemas.microsoft.com/office/powerpoint/2010/main" val="1490752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way to challenge negative thoughts is the technique of ‘putting thoughts on trial’. Identify the thought, what supports the thought and what goes against it and suggests that it is not true. After you have looked at both sides you can decide on the verdict (this should be more balanced than your original thought)</a:t>
            </a:r>
          </a:p>
        </p:txBody>
      </p:sp>
      <p:sp>
        <p:nvSpPr>
          <p:cNvPr id="4" name="Slide Number Placeholder 3"/>
          <p:cNvSpPr>
            <a:spLocks noGrp="1"/>
          </p:cNvSpPr>
          <p:nvPr>
            <p:ph type="sldNum" sz="quarter" idx="10"/>
          </p:nvPr>
        </p:nvSpPr>
        <p:spPr/>
        <p:txBody>
          <a:bodyPr/>
          <a:lstStyle/>
          <a:p>
            <a:fld id="{B0612054-99F5-4731-982B-2F4287A28DCA}" type="slidenum">
              <a:rPr lang="en-US" smtClean="0"/>
              <a:t>11</a:t>
            </a:fld>
            <a:endParaRPr lang="en-US" dirty="0"/>
          </a:p>
        </p:txBody>
      </p:sp>
    </p:spTree>
    <p:extLst>
      <p:ext uri="{BB962C8B-B14F-4D97-AF65-F5344CB8AC3E}">
        <p14:creationId xmlns:p14="http://schemas.microsoft.com/office/powerpoint/2010/main" val="4053783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Exposure therapy also looks at creating an exposure hierarchy. This helps people gain mastery and complete tasks without engaging in compulsions. The hierarchy starts with smaller goals and then builds the person up to face more challenging situations. The person is asked to rate how anxiety provoking each task is. The situation that produces the least anxiety is the first place to start. </a:t>
            </a:r>
          </a:p>
        </p:txBody>
      </p:sp>
      <p:sp>
        <p:nvSpPr>
          <p:cNvPr id="4" name="Slide Number Placeholder 3"/>
          <p:cNvSpPr>
            <a:spLocks noGrp="1"/>
          </p:cNvSpPr>
          <p:nvPr>
            <p:ph type="sldNum" sz="quarter" idx="10"/>
          </p:nvPr>
        </p:nvSpPr>
        <p:spPr/>
        <p:txBody>
          <a:bodyPr/>
          <a:lstStyle/>
          <a:p>
            <a:fld id="{B0612054-99F5-4731-982B-2F4287A28DCA}" type="slidenum">
              <a:rPr lang="en-US" smtClean="0"/>
              <a:t>12</a:t>
            </a:fld>
            <a:endParaRPr lang="en-US" dirty="0"/>
          </a:p>
        </p:txBody>
      </p:sp>
    </p:spTree>
    <p:extLst>
      <p:ext uri="{BB962C8B-B14F-4D97-AF65-F5344CB8AC3E}">
        <p14:creationId xmlns:p14="http://schemas.microsoft.com/office/powerpoint/2010/main" val="23531397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612054-99F5-4731-982B-2F4287A28DCA}" type="slidenum">
              <a:rPr lang="en-US" smtClean="0"/>
              <a:t>13</a:t>
            </a:fld>
            <a:endParaRPr lang="en-US" dirty="0"/>
          </a:p>
        </p:txBody>
      </p:sp>
    </p:spTree>
    <p:extLst>
      <p:ext uri="{BB962C8B-B14F-4D97-AF65-F5344CB8AC3E}">
        <p14:creationId xmlns:p14="http://schemas.microsoft.com/office/powerpoint/2010/main" val="2387690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612054-99F5-4731-982B-2F4287A28DCA}" type="slidenum">
              <a:rPr lang="en-US" smtClean="0"/>
              <a:t>14</a:t>
            </a:fld>
            <a:endParaRPr lang="en-US" dirty="0"/>
          </a:p>
        </p:txBody>
      </p:sp>
    </p:spTree>
    <p:extLst>
      <p:ext uri="{BB962C8B-B14F-4D97-AF65-F5344CB8AC3E}">
        <p14:creationId xmlns:p14="http://schemas.microsoft.com/office/powerpoint/2010/main" val="1305652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612054-99F5-4731-982B-2F4287A28DCA}" type="slidenum">
              <a:rPr lang="en-US" smtClean="0"/>
              <a:t>15</a:t>
            </a:fld>
            <a:endParaRPr lang="en-US" dirty="0"/>
          </a:p>
        </p:txBody>
      </p:sp>
    </p:spTree>
    <p:extLst>
      <p:ext uri="{BB962C8B-B14F-4D97-AF65-F5344CB8AC3E}">
        <p14:creationId xmlns:p14="http://schemas.microsoft.com/office/powerpoint/2010/main" val="90747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612054-99F5-4731-982B-2F4287A28DCA}" type="slidenum">
              <a:rPr lang="en-US" smtClean="0"/>
              <a:t>2</a:t>
            </a:fld>
            <a:endParaRPr lang="en-US" dirty="0"/>
          </a:p>
        </p:txBody>
      </p:sp>
    </p:spTree>
    <p:extLst>
      <p:ext uri="{BB962C8B-B14F-4D97-AF65-F5344CB8AC3E}">
        <p14:creationId xmlns:p14="http://schemas.microsoft.com/office/powerpoint/2010/main" val="3770359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b="0" i="0" u="none" strike="noStrike" kern="1200" dirty="0">
                <a:solidFill>
                  <a:schemeClr val="tx1"/>
                </a:solidFill>
                <a:effectLst/>
                <a:latin typeface="+mn-lt"/>
                <a:ea typeface="+mn-ea"/>
                <a:cs typeface="+mn-cs"/>
              </a:rPr>
              <a:t>This can be thinking you may have forgotten to lock the door of the house. You can even have sudden unwelcome violent or offensive mental images. Many of these thoughts go away as quickly as they appear.</a:t>
            </a:r>
            <a:endParaRPr lang="en-US" dirty="0"/>
          </a:p>
        </p:txBody>
      </p:sp>
      <p:sp>
        <p:nvSpPr>
          <p:cNvPr id="4" name="Slide Number Placeholder 3"/>
          <p:cNvSpPr>
            <a:spLocks noGrp="1"/>
          </p:cNvSpPr>
          <p:nvPr>
            <p:ph type="sldNum" sz="quarter" idx="10"/>
          </p:nvPr>
        </p:nvSpPr>
        <p:spPr/>
        <p:txBody>
          <a:bodyPr/>
          <a:lstStyle/>
          <a:p>
            <a:fld id="{B0612054-99F5-4731-982B-2F4287A28DCA}" type="slidenum">
              <a:rPr lang="en-US" smtClean="0"/>
              <a:t>3</a:t>
            </a:fld>
            <a:endParaRPr lang="en-US" dirty="0"/>
          </a:p>
        </p:txBody>
      </p:sp>
    </p:spTree>
    <p:extLst>
      <p:ext uri="{BB962C8B-B14F-4D97-AF65-F5344CB8AC3E}">
        <p14:creationId xmlns:p14="http://schemas.microsoft.com/office/powerpoint/2010/main" val="3487100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612054-99F5-4731-982B-2F4287A28DCA}" type="slidenum">
              <a:rPr lang="en-US" smtClean="0"/>
              <a:t>4</a:t>
            </a:fld>
            <a:endParaRPr lang="en-US" dirty="0"/>
          </a:p>
        </p:txBody>
      </p:sp>
    </p:spTree>
    <p:extLst>
      <p:ext uri="{BB962C8B-B14F-4D97-AF65-F5344CB8AC3E}">
        <p14:creationId xmlns:p14="http://schemas.microsoft.com/office/powerpoint/2010/main" val="1264062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612054-99F5-4731-982B-2F4287A28DCA}" type="slidenum">
              <a:rPr lang="en-US" smtClean="0"/>
              <a:t>5</a:t>
            </a:fld>
            <a:endParaRPr lang="en-US" dirty="0"/>
          </a:p>
        </p:txBody>
      </p:sp>
    </p:spTree>
    <p:extLst>
      <p:ext uri="{BB962C8B-B14F-4D97-AF65-F5344CB8AC3E}">
        <p14:creationId xmlns:p14="http://schemas.microsoft.com/office/powerpoint/2010/main" val="2981026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b="1" i="0" u="none" strike="noStrike" kern="1200" dirty="0">
                <a:solidFill>
                  <a:schemeClr val="tx1"/>
                </a:solidFill>
                <a:effectLst/>
                <a:latin typeface="+mn-lt"/>
                <a:ea typeface="+mn-ea"/>
                <a:cs typeface="+mn-cs"/>
              </a:rPr>
              <a:t>Step One - Obsession</a:t>
            </a:r>
            <a:r>
              <a:rPr lang="en-IE" sz="1200" b="0" i="0" u="none" strike="noStrike" kern="1200" dirty="0">
                <a:solidFill>
                  <a:schemeClr val="tx1"/>
                </a:solidFill>
                <a:effectLst/>
                <a:latin typeface="+mn-lt"/>
                <a:ea typeface="+mn-ea"/>
                <a:cs typeface="+mn-cs"/>
              </a:rPr>
              <a:t>: This is when the obsessive thought kicks in and </a:t>
            </a:r>
            <a:r>
              <a:rPr lang="en-IE" sz="1200" b="0" i="0" u="none" strike="noStrike" kern="1200" dirty="0" err="1">
                <a:solidFill>
                  <a:schemeClr val="tx1"/>
                </a:solidFill>
                <a:effectLst/>
                <a:latin typeface="+mn-lt"/>
                <a:ea typeface="+mn-ea"/>
                <a:cs typeface="+mn-cs"/>
              </a:rPr>
              <a:t>ovewhelms</a:t>
            </a:r>
            <a:r>
              <a:rPr lang="en-IE" sz="1200" b="0" i="0" u="none" strike="noStrike" kern="1200" dirty="0">
                <a:solidFill>
                  <a:schemeClr val="tx1"/>
                </a:solidFill>
                <a:effectLst/>
                <a:latin typeface="+mn-lt"/>
                <a:ea typeface="+mn-ea"/>
                <a:cs typeface="+mn-cs"/>
              </a:rPr>
              <a:t> your mind.</a:t>
            </a:r>
          </a:p>
          <a:p>
            <a:r>
              <a:rPr lang="en-IE" sz="1200" b="1" i="0" u="none" strike="noStrike" kern="1200" dirty="0">
                <a:solidFill>
                  <a:schemeClr val="tx1"/>
                </a:solidFill>
                <a:effectLst/>
                <a:latin typeface="+mn-lt"/>
                <a:ea typeface="+mn-ea"/>
                <a:cs typeface="+mn-cs"/>
              </a:rPr>
              <a:t>Step Two - Anxiety:</a:t>
            </a:r>
            <a:r>
              <a:rPr lang="en-IE" sz="1200" b="0" i="0" u="none" strike="noStrike" kern="1200" dirty="0">
                <a:solidFill>
                  <a:schemeClr val="tx1"/>
                </a:solidFill>
                <a:effectLst/>
                <a:latin typeface="+mn-lt"/>
                <a:ea typeface="+mn-ea"/>
                <a:cs typeface="+mn-cs"/>
              </a:rPr>
              <a:t> You become anxious or worried as a result of the obsessive thought.</a:t>
            </a:r>
          </a:p>
          <a:p>
            <a:r>
              <a:rPr lang="en-IE" sz="1200" b="1" i="0" u="none" strike="noStrike" kern="1200" dirty="0">
                <a:solidFill>
                  <a:schemeClr val="tx1"/>
                </a:solidFill>
                <a:effectLst/>
                <a:latin typeface="+mn-lt"/>
                <a:ea typeface="+mn-ea"/>
                <a:cs typeface="+mn-cs"/>
              </a:rPr>
              <a:t>Step Three - Compulsion:</a:t>
            </a:r>
            <a:r>
              <a:rPr lang="en-IE" sz="1200" b="0" i="0" u="none" strike="noStrike" kern="1200" dirty="0">
                <a:solidFill>
                  <a:schemeClr val="tx1"/>
                </a:solidFill>
                <a:effectLst/>
                <a:latin typeface="+mn-lt"/>
                <a:ea typeface="+mn-ea"/>
                <a:cs typeface="+mn-cs"/>
              </a:rPr>
              <a:t> You adopt a pattern of compulsive behaviour to reduce your anxiety and distress. Someone who is unnaturally worried that their house will be burgled might repeatedly check that their door is locked at least three times before leaving. A person with obsessive thoughts about germs may wash their hands repeatedly.</a:t>
            </a:r>
          </a:p>
          <a:p>
            <a:r>
              <a:rPr lang="en-IE" sz="1200" b="0" i="0" u="none" strike="noStrike" kern="1200" dirty="0">
                <a:solidFill>
                  <a:schemeClr val="tx1"/>
                </a:solidFill>
                <a:effectLst/>
                <a:latin typeface="+mn-lt"/>
                <a:ea typeface="+mn-ea"/>
                <a:cs typeface="+mn-cs"/>
              </a:rPr>
              <a:t>Some other common types of compulsive behaviour that affect people with OCD include cleaning, counting, ordering and arranging, hoarding, asking for reassurance, needing to confess, repeating words silently, prolonged thoughts about the same subject and 'neutralising' thoughts (to counter the obsessional thoughts or images).</a:t>
            </a:r>
          </a:p>
          <a:p>
            <a:r>
              <a:rPr lang="en-IE" sz="1200" b="1" i="0" u="none" strike="noStrike" kern="1200" dirty="0">
                <a:solidFill>
                  <a:schemeClr val="tx1"/>
                </a:solidFill>
                <a:effectLst/>
                <a:latin typeface="+mn-lt"/>
                <a:ea typeface="+mn-ea"/>
                <a:cs typeface="+mn-cs"/>
              </a:rPr>
              <a:t>Step Four - Temporary Relief</a:t>
            </a:r>
            <a:r>
              <a:rPr lang="en-IE" sz="1200" b="0" i="0" u="none" strike="noStrike" kern="1200" dirty="0">
                <a:solidFill>
                  <a:schemeClr val="tx1"/>
                </a:solidFill>
                <a:effectLst/>
                <a:latin typeface="+mn-lt"/>
                <a:ea typeface="+mn-ea"/>
                <a:cs typeface="+mn-cs"/>
              </a:rPr>
              <a:t>: The </a:t>
            </a:r>
            <a:r>
              <a:rPr lang="en-IE" sz="1200" b="0" i="0" u="none" strike="noStrike" kern="1200" dirty="0" err="1">
                <a:solidFill>
                  <a:schemeClr val="tx1"/>
                </a:solidFill>
                <a:effectLst/>
                <a:latin typeface="+mn-lt"/>
                <a:ea typeface="+mn-ea"/>
                <a:cs typeface="+mn-cs"/>
              </a:rPr>
              <a:t>complusive</a:t>
            </a:r>
            <a:r>
              <a:rPr lang="en-IE" sz="1200" b="0" i="0" u="none" strike="noStrike" kern="1200" dirty="0">
                <a:solidFill>
                  <a:schemeClr val="tx1"/>
                </a:solidFill>
                <a:effectLst/>
                <a:latin typeface="+mn-lt"/>
                <a:ea typeface="+mn-ea"/>
                <a:cs typeface="+mn-cs"/>
              </a:rPr>
              <a:t> behaviour allows the person with OCD to take a bit of a breather as the anxiety dies down. However, it will come back and the cycle begins again.</a:t>
            </a:r>
          </a:p>
          <a:p>
            <a:endParaRPr lang="en-US" dirty="0"/>
          </a:p>
        </p:txBody>
      </p:sp>
      <p:sp>
        <p:nvSpPr>
          <p:cNvPr id="4" name="Slide Number Placeholder 3"/>
          <p:cNvSpPr>
            <a:spLocks noGrp="1"/>
          </p:cNvSpPr>
          <p:nvPr>
            <p:ph type="sldNum" sz="quarter" idx="10"/>
          </p:nvPr>
        </p:nvSpPr>
        <p:spPr/>
        <p:txBody>
          <a:bodyPr/>
          <a:lstStyle/>
          <a:p>
            <a:fld id="{B0612054-99F5-4731-982B-2F4287A28DCA}" type="slidenum">
              <a:rPr lang="en-US" smtClean="0"/>
              <a:t>6</a:t>
            </a:fld>
            <a:endParaRPr lang="en-US" dirty="0"/>
          </a:p>
        </p:txBody>
      </p:sp>
    </p:spTree>
    <p:extLst>
      <p:ext uri="{BB962C8B-B14F-4D97-AF65-F5344CB8AC3E}">
        <p14:creationId xmlns:p14="http://schemas.microsoft.com/office/powerpoint/2010/main" val="3690861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how our thoughts, feelings and </a:t>
            </a:r>
            <a:r>
              <a:rPr lang="en-US" dirty="0" err="1"/>
              <a:t>behaviours</a:t>
            </a:r>
            <a:r>
              <a:rPr lang="en-US" dirty="0"/>
              <a:t> can interact and influence one another. </a:t>
            </a:r>
          </a:p>
        </p:txBody>
      </p:sp>
      <p:sp>
        <p:nvSpPr>
          <p:cNvPr id="4" name="Slide Number Placeholder 3"/>
          <p:cNvSpPr>
            <a:spLocks noGrp="1"/>
          </p:cNvSpPr>
          <p:nvPr>
            <p:ph type="sldNum" sz="quarter" idx="10"/>
          </p:nvPr>
        </p:nvSpPr>
        <p:spPr/>
        <p:txBody>
          <a:bodyPr/>
          <a:lstStyle/>
          <a:p>
            <a:fld id="{B0612054-99F5-4731-982B-2F4287A28DCA}" type="slidenum">
              <a:rPr lang="en-US" smtClean="0"/>
              <a:t>7</a:t>
            </a:fld>
            <a:endParaRPr lang="en-US" dirty="0"/>
          </a:p>
        </p:txBody>
      </p:sp>
    </p:spTree>
    <p:extLst>
      <p:ext uri="{BB962C8B-B14F-4D97-AF65-F5344CB8AC3E}">
        <p14:creationId xmlns:p14="http://schemas.microsoft.com/office/powerpoint/2010/main" val="872523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b="0" i="0" u="none" strike="noStrike" kern="1200" dirty="0">
                <a:solidFill>
                  <a:schemeClr val="tx1"/>
                </a:solidFill>
                <a:effectLst/>
                <a:latin typeface="+mn-lt"/>
                <a:ea typeface="+mn-ea"/>
                <a:cs typeface="+mn-cs"/>
              </a:rPr>
              <a:t>No specific genes for OCD have yet been identified, but research suggests that genes do play a role in the development of the disorder in some cases. Childhood-onset OCD tends to run in families (sometimes in association with tic disorders). When a parent has OCD, there is a slightly increased risk that a child will develop OCD, although the risk is still low. When OCD runs in families, it is the general nature of OCD that seems to be inherited, not specific symptoms. Thus a child may have checking rituals, while his mother washes compulsively.</a:t>
            </a:r>
            <a:endParaRPr lang="en-US" dirty="0"/>
          </a:p>
        </p:txBody>
      </p:sp>
      <p:sp>
        <p:nvSpPr>
          <p:cNvPr id="4" name="Slide Number Placeholder 3"/>
          <p:cNvSpPr>
            <a:spLocks noGrp="1"/>
          </p:cNvSpPr>
          <p:nvPr>
            <p:ph type="sldNum" sz="quarter" idx="10"/>
          </p:nvPr>
        </p:nvSpPr>
        <p:spPr/>
        <p:txBody>
          <a:bodyPr/>
          <a:lstStyle/>
          <a:p>
            <a:fld id="{B0612054-99F5-4731-982B-2F4287A28DCA}" type="slidenum">
              <a:rPr lang="en-US" smtClean="0"/>
              <a:t>8</a:t>
            </a:fld>
            <a:endParaRPr lang="en-US" dirty="0"/>
          </a:p>
        </p:txBody>
      </p:sp>
    </p:spTree>
    <p:extLst>
      <p:ext uri="{BB962C8B-B14F-4D97-AF65-F5344CB8AC3E}">
        <p14:creationId xmlns:p14="http://schemas.microsoft.com/office/powerpoint/2010/main" val="3870098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b="0" i="0" u="none" strike="noStrike" kern="1200" dirty="0">
                <a:solidFill>
                  <a:schemeClr val="tx1"/>
                </a:solidFill>
                <a:effectLst/>
                <a:latin typeface="+mn-lt"/>
                <a:ea typeface="+mn-ea"/>
                <a:cs typeface="+mn-cs"/>
              </a:rPr>
              <a:t>Cognitive Behavioural Therapy (CBT) helps you manage your problems by thinking more positively. It frees you from unhelpful patterns of behaviour.</a:t>
            </a:r>
          </a:p>
          <a:p>
            <a:r>
              <a:rPr lang="en-IE" sz="1200" b="0" i="0" u="none" strike="noStrike" kern="1200" dirty="0">
                <a:solidFill>
                  <a:schemeClr val="tx1"/>
                </a:solidFill>
                <a:effectLst/>
                <a:latin typeface="+mn-lt"/>
                <a:ea typeface="+mn-ea"/>
                <a:cs typeface="+mn-cs"/>
              </a:rPr>
              <a:t>Exposure and Response Prevention (ERP) is a type of CBT that is used to treat OCD. </a:t>
            </a:r>
          </a:p>
          <a:p>
            <a:r>
              <a:rPr lang="en-IE" sz="1200" b="0" i="0" u="none" strike="noStrike" kern="1200" dirty="0">
                <a:solidFill>
                  <a:schemeClr val="tx1"/>
                </a:solidFill>
                <a:effectLst/>
                <a:latin typeface="+mn-lt"/>
                <a:ea typeface="+mn-ea"/>
                <a:cs typeface="+mn-cs"/>
              </a:rPr>
              <a:t>You learn to understand the triggers for your thoughts and behaviours.</a:t>
            </a:r>
          </a:p>
          <a:p>
            <a:r>
              <a:rPr lang="en-IE" sz="1200" b="0" i="0" u="none" strike="noStrike" kern="1200" dirty="0">
                <a:solidFill>
                  <a:schemeClr val="tx1"/>
                </a:solidFill>
                <a:effectLst/>
                <a:latin typeface="+mn-lt"/>
                <a:ea typeface="+mn-ea"/>
                <a:cs typeface="+mn-cs"/>
              </a:rPr>
              <a:t>It allows the obsessive thoughts occur without neutralising them with compulsive behaviours. This is called graded exposure. </a:t>
            </a:r>
          </a:p>
          <a:p>
            <a:r>
              <a:rPr lang="en-IE" sz="1200" b="0" i="0" u="none" strike="noStrike" kern="1200" dirty="0">
                <a:solidFill>
                  <a:schemeClr val="tx1"/>
                </a:solidFill>
                <a:effectLst/>
                <a:latin typeface="+mn-lt"/>
                <a:ea typeface="+mn-ea"/>
                <a:cs typeface="+mn-cs"/>
              </a:rPr>
              <a:t>You start with situations that cause you the least anxiety first. You do this before moving onto more difficult thoughts. </a:t>
            </a:r>
          </a:p>
          <a:p>
            <a:r>
              <a:rPr lang="en-IE" sz="1200" b="0" i="0" u="none" strike="noStrike" kern="1200" dirty="0">
                <a:solidFill>
                  <a:schemeClr val="tx1"/>
                </a:solidFill>
                <a:effectLst/>
                <a:latin typeface="+mn-lt"/>
                <a:ea typeface="+mn-ea"/>
                <a:cs typeface="+mn-cs"/>
              </a:rPr>
              <a:t>The treatment can be difficult and may sound frightening, but people do get better.</a:t>
            </a:r>
          </a:p>
          <a:p>
            <a:endParaRPr lang="en-US" dirty="0"/>
          </a:p>
        </p:txBody>
      </p:sp>
      <p:sp>
        <p:nvSpPr>
          <p:cNvPr id="4" name="Slide Number Placeholder 3"/>
          <p:cNvSpPr>
            <a:spLocks noGrp="1"/>
          </p:cNvSpPr>
          <p:nvPr>
            <p:ph type="sldNum" sz="quarter" idx="10"/>
          </p:nvPr>
        </p:nvSpPr>
        <p:spPr/>
        <p:txBody>
          <a:bodyPr/>
          <a:lstStyle/>
          <a:p>
            <a:fld id="{B0612054-99F5-4731-982B-2F4287A28DCA}" type="slidenum">
              <a:rPr lang="en-US" smtClean="0"/>
              <a:t>9</a:t>
            </a:fld>
            <a:endParaRPr lang="en-US" dirty="0"/>
          </a:p>
        </p:txBody>
      </p:sp>
    </p:spTree>
    <p:extLst>
      <p:ext uri="{BB962C8B-B14F-4D97-AF65-F5344CB8AC3E}">
        <p14:creationId xmlns:p14="http://schemas.microsoft.com/office/powerpoint/2010/main" val="376905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ounded Rectangle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1E700B27-DE4C-4B9E-BB11-B9027034A00F}" type="datetimeFigureOut">
              <a:rPr lang="en-US" smtClean="0"/>
              <a:pPr/>
              <a:t>3/19/2020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11" name="Slide Number Placeholder 10"/>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670560" y="530352"/>
            <a:ext cx="1091184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0DBE609-F3F2-45E6-BD6A-E03A8C86C1AE}" type="datetimeFigureOut">
              <a:rPr lang="en-US" smtClean="0"/>
              <a:t>3/19/2020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33405"/>
            <a:ext cx="26416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711200" y="533403"/>
            <a:ext cx="79248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24AD68-089C-4467-A8F3-EA2BBCA6B44E}" type="datetimeFigureOut">
              <a:rPr lang="en-US" smtClean="0"/>
              <a:t>3/19/2020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lstStyle/>
          <a:p>
            <a:r>
              <a:rPr kumimoji="0" lang="en-US"/>
              <a:t>Click to edit Master title style</a:t>
            </a:r>
          </a:p>
        </p:txBody>
      </p:sp>
      <p:sp>
        <p:nvSpPr>
          <p:cNvPr id="3" name="Content Placeholder 2"/>
          <p:cNvSpPr>
            <a:spLocks noGrp="1"/>
          </p:cNvSpPr>
          <p:nvPr>
            <p:ph idx="1"/>
          </p:nvPr>
        </p:nvSpPr>
        <p:spPr>
          <a:xfrm>
            <a:off x="670560" y="530352"/>
            <a:ext cx="1091184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C51FCE-E4BB-4680-8E50-3C0E348D2609}" type="datetimeFigureOut">
              <a:rPr lang="en-US" smtClean="0"/>
              <a:t>3/19/2020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ounded Rectangle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AA073D-A903-47F8-8D16-77642FB0DF1F}" type="datetimeFigureOut">
              <a:rPr lang="en-US" smtClean="0"/>
              <a:t>3/19/2020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B91FA40-626B-4CA1-85D0-7A9016E395BA}" type="datetimeFigureOut">
              <a:rPr lang="en-US" smtClean="0"/>
              <a:t>3/19/2020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0560" y="4983480"/>
            <a:ext cx="1091184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3F425EA-B9DC-48A7-991E-9A82573B1B21}" type="datetimeFigureOut">
              <a:rPr lang="en-US" smtClean="0"/>
              <a:t>3/19/2020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6CB97F8-6CEB-469B-AFCC-889F2A2B1D5A}" type="datetimeFigureOut">
              <a:rPr lang="en-US" smtClean="0"/>
              <a:t>3/19/2020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8FA9179F-009E-4FA5-B091-7EBB82A185BD}" type="datetimeFigureOut">
              <a:rPr lang="en-US" smtClean="0"/>
              <a:t>3/19/2020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E665CEB-0076-4E37-B880-BCEA9784DE0A}" type="datetimeFigureOut">
              <a:rPr lang="en-US" smtClean="0"/>
              <a:t>3/19/2020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ound Single Corner Rectangle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6149E5E-3896-4118-99A7-7B85668F1C5E}" type="datetimeFigureOut">
              <a:rPr lang="en-US" smtClean="0"/>
              <a:t>3/19/2020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3" name="Picture Placeholder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ounded Rectangle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Title Placeholder 12"/>
          <p:cNvSpPr>
            <a:spLocks noGrp="1"/>
          </p:cNvSpPr>
          <p:nvPr>
            <p:ph type="title"/>
          </p:nvPr>
        </p:nvSpPr>
        <p:spPr>
          <a:xfrm>
            <a:off x="670560" y="4985590"/>
            <a:ext cx="1091184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E0D914D-B099-4142-A885-11F276715148}" type="datetimeFigureOut">
              <a:rPr lang="en-US" smtClean="0"/>
              <a:t>3/19/2020</a:t>
            </a:fld>
            <a:endParaRPr lang="en-US" dirty="0"/>
          </a:p>
        </p:txBody>
      </p:sp>
      <p:sp>
        <p:nvSpPr>
          <p:cNvPr id="18" name="Footer Placeholder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n-US" dirty="0"/>
              <a:t>
              </a:t>
            </a:r>
          </a:p>
        </p:txBody>
      </p:sp>
      <p:sp>
        <p:nvSpPr>
          <p:cNvPr id="5" name="Slide Number Placeholder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19" y="582707"/>
            <a:ext cx="6560801" cy="2842066"/>
          </a:xfrm>
        </p:spPr>
        <p:txBody>
          <a:bodyPr>
            <a:noAutofit/>
          </a:bodyPr>
          <a:lstStyle/>
          <a:p>
            <a:pPr algn="l"/>
            <a:r>
              <a:rPr lang="en-IE" sz="4800" b="1" dirty="0">
                <a:solidFill>
                  <a:schemeClr val="tx1"/>
                </a:solidFill>
              </a:rPr>
              <a:t>Learning about</a:t>
            </a:r>
            <a:br>
              <a:rPr lang="en-IE" sz="4800" b="1" dirty="0">
                <a:solidFill>
                  <a:schemeClr val="tx1"/>
                </a:solidFill>
              </a:rPr>
            </a:br>
            <a:r>
              <a:rPr lang="en-IE" sz="4800" b="1" dirty="0">
                <a:solidFill>
                  <a:schemeClr val="tx1"/>
                </a:solidFill>
              </a:rPr>
              <a:t>Obsessive Compulsive Disorder (OCD)</a:t>
            </a:r>
          </a:p>
        </p:txBody>
      </p:sp>
      <p:sp>
        <p:nvSpPr>
          <p:cNvPr id="3" name="Subtitle 2"/>
          <p:cNvSpPr>
            <a:spLocks noGrp="1"/>
          </p:cNvSpPr>
          <p:nvPr>
            <p:ph type="subTitle" idx="1"/>
          </p:nvPr>
        </p:nvSpPr>
        <p:spPr>
          <a:xfrm>
            <a:off x="3015027" y="4020643"/>
            <a:ext cx="5939694" cy="861420"/>
          </a:xfrm>
        </p:spPr>
        <p:txBody>
          <a:bodyPr>
            <a:normAutofit/>
          </a:bodyPr>
          <a:lstStyle/>
          <a:p>
            <a:pPr algn="ctr"/>
            <a:r>
              <a:rPr lang="en-IE" b="1" dirty="0">
                <a:solidFill>
                  <a:schemeClr val="tx1"/>
                </a:solidFill>
              </a:rPr>
              <a:t>Joanna Gorniak &amp; Aisling Hagerty Student Services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0430" y="4882063"/>
            <a:ext cx="1648192" cy="1010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p:cNvPicPr>
          <p:nvPr/>
        </p:nvPicPr>
        <p:blipFill>
          <a:blip r:embed="rId4"/>
          <a:stretch>
            <a:fillRect/>
          </a:stretch>
        </p:blipFill>
        <p:spPr>
          <a:xfrm>
            <a:off x="6861896" y="513207"/>
            <a:ext cx="2240541" cy="2911566"/>
          </a:xfrm>
          <a:prstGeom prst="rect">
            <a:avLst/>
          </a:prstGeom>
        </p:spPr>
      </p:pic>
    </p:spTree>
    <p:extLst>
      <p:ext uri="{BB962C8B-B14F-4D97-AF65-F5344CB8AC3E}">
        <p14:creationId xmlns:p14="http://schemas.microsoft.com/office/powerpoint/2010/main" val="3543950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06" y="138918"/>
            <a:ext cx="10911840" cy="1051560"/>
          </a:xfrm>
        </p:spPr>
        <p:txBody>
          <a:bodyPr/>
          <a:lstStyle/>
          <a:p>
            <a:r>
              <a:rPr lang="en-US" dirty="0"/>
              <a:t>CBT exercises </a:t>
            </a:r>
          </a:p>
        </p:txBody>
      </p:sp>
      <p:pic>
        <p:nvPicPr>
          <p:cNvPr id="6" name="Content Placeholder 5"/>
          <p:cNvPicPr>
            <a:picLocks noGrp="1" noChangeAspect="1"/>
          </p:cNvPicPr>
          <p:nvPr>
            <p:ph idx="1"/>
          </p:nvPr>
        </p:nvPicPr>
        <p:blipFill>
          <a:blip r:embed="rId3"/>
          <a:stretch>
            <a:fillRect/>
          </a:stretch>
        </p:blipFill>
        <p:spPr>
          <a:xfrm>
            <a:off x="3420741" y="1532451"/>
            <a:ext cx="5534570" cy="4187825"/>
          </a:xfrm>
          <a:prstGeom prst="rect">
            <a:avLst/>
          </a:prstGeom>
        </p:spPr>
      </p:pic>
    </p:spTree>
    <p:extLst>
      <p:ext uri="{BB962C8B-B14F-4D97-AF65-F5344CB8AC3E}">
        <p14:creationId xmlns:p14="http://schemas.microsoft.com/office/powerpoint/2010/main" val="3024429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rotWithShape="1">
          <a:blip r:embed="rId3"/>
          <a:srcRect b="9190"/>
          <a:stretch/>
        </p:blipFill>
        <p:spPr>
          <a:xfrm>
            <a:off x="3305907" y="426156"/>
            <a:ext cx="5125916" cy="5944274"/>
          </a:xfrm>
          <a:prstGeom prst="rect">
            <a:avLst/>
          </a:prstGeom>
        </p:spPr>
      </p:pic>
    </p:spTree>
    <p:extLst>
      <p:ext uri="{BB962C8B-B14F-4D97-AF65-F5344CB8AC3E}">
        <p14:creationId xmlns:p14="http://schemas.microsoft.com/office/powerpoint/2010/main" val="2327787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367454" y="432491"/>
            <a:ext cx="5549412" cy="5225359"/>
          </a:xfrm>
          <a:prstGeom prst="rect">
            <a:avLst/>
          </a:prstGeom>
        </p:spPr>
      </p:pic>
    </p:spTree>
    <p:extLst>
      <p:ext uri="{BB962C8B-B14F-4D97-AF65-F5344CB8AC3E}">
        <p14:creationId xmlns:p14="http://schemas.microsoft.com/office/powerpoint/2010/main" val="4178909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0" y="209257"/>
            <a:ext cx="10911840" cy="1051560"/>
          </a:xfrm>
        </p:spPr>
        <p:txBody>
          <a:bodyPr/>
          <a:lstStyle/>
          <a:p>
            <a:r>
              <a:rPr lang="en-US" dirty="0"/>
              <a:t>Supporting someone with OCD </a:t>
            </a:r>
          </a:p>
        </p:txBody>
      </p:sp>
      <p:sp>
        <p:nvSpPr>
          <p:cNvPr id="3" name="Content Placeholder 2"/>
          <p:cNvSpPr>
            <a:spLocks noGrp="1"/>
          </p:cNvSpPr>
          <p:nvPr>
            <p:ph idx="1"/>
          </p:nvPr>
        </p:nvSpPr>
        <p:spPr>
          <a:xfrm>
            <a:off x="670560" y="1629390"/>
            <a:ext cx="10911840" cy="4187952"/>
          </a:xfrm>
        </p:spPr>
        <p:txBody>
          <a:bodyPr>
            <a:normAutofit/>
          </a:bodyPr>
          <a:lstStyle/>
          <a:p>
            <a:r>
              <a:rPr lang="en-IE" sz="2000" b="1" dirty="0"/>
              <a:t>Do</a:t>
            </a:r>
            <a:r>
              <a:rPr lang="en-IE" sz="2000" dirty="0"/>
              <a:t> keep an eye out for strange behaviour. Sometimes the person will try to hide their compulsive rituals and mental rituals are harder to recognise. The effects of physical rituals can be that bit easier: Someone who washes their hands a lot may have very dry skin. </a:t>
            </a:r>
          </a:p>
          <a:p>
            <a:pPr marL="0" indent="0">
              <a:buNone/>
            </a:pPr>
            <a:endParaRPr lang="en-IE" sz="2000" dirty="0"/>
          </a:p>
          <a:p>
            <a:r>
              <a:rPr lang="en-IE" sz="2000" b="1" dirty="0"/>
              <a:t>Do</a:t>
            </a:r>
            <a:r>
              <a:rPr lang="en-IE" sz="2000" dirty="0"/>
              <a:t> help them to seek treatment and support them as they go through the process of recovery. </a:t>
            </a:r>
          </a:p>
        </p:txBody>
      </p:sp>
      <p:pic>
        <p:nvPicPr>
          <p:cNvPr id="4" name="Picture 3"/>
          <p:cNvPicPr>
            <a:picLocks noChangeAspect="1"/>
          </p:cNvPicPr>
          <p:nvPr/>
        </p:nvPicPr>
        <p:blipFill>
          <a:blip r:embed="rId3"/>
          <a:stretch>
            <a:fillRect/>
          </a:stretch>
        </p:blipFill>
        <p:spPr>
          <a:xfrm>
            <a:off x="4534999" y="4186604"/>
            <a:ext cx="3438525" cy="1333500"/>
          </a:xfrm>
          <a:prstGeom prst="rect">
            <a:avLst/>
          </a:prstGeom>
        </p:spPr>
      </p:pic>
    </p:spTree>
    <p:extLst>
      <p:ext uri="{BB962C8B-B14F-4D97-AF65-F5344CB8AC3E}">
        <p14:creationId xmlns:p14="http://schemas.microsoft.com/office/powerpoint/2010/main" val="2601669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0" y="209257"/>
            <a:ext cx="10911840" cy="1051560"/>
          </a:xfrm>
        </p:spPr>
        <p:txBody>
          <a:bodyPr/>
          <a:lstStyle/>
          <a:p>
            <a:r>
              <a:rPr lang="en-US" dirty="0"/>
              <a:t>Supporting someone with OCD </a:t>
            </a:r>
          </a:p>
        </p:txBody>
      </p:sp>
      <p:sp>
        <p:nvSpPr>
          <p:cNvPr id="3" name="Content Placeholder 2"/>
          <p:cNvSpPr>
            <a:spLocks noGrp="1"/>
          </p:cNvSpPr>
          <p:nvPr>
            <p:ph idx="1"/>
          </p:nvPr>
        </p:nvSpPr>
        <p:spPr>
          <a:xfrm>
            <a:off x="670560" y="1629390"/>
            <a:ext cx="10911840" cy="4187952"/>
          </a:xfrm>
        </p:spPr>
        <p:txBody>
          <a:bodyPr>
            <a:normAutofit/>
          </a:bodyPr>
          <a:lstStyle/>
          <a:p>
            <a:r>
              <a:rPr lang="en-IE" sz="2000" b="1" dirty="0"/>
              <a:t>Don't</a:t>
            </a:r>
            <a:r>
              <a:rPr lang="en-IE" sz="2000" dirty="0"/>
              <a:t> be tempted to try and carry out some of the rituals for them. For example, if they need to check doors and windows three times, don't offer to do the third round for them. It's natural to want to protect someone we care about but taking on their fears won't help them solve the issue and move on.</a:t>
            </a:r>
          </a:p>
          <a:p>
            <a:endParaRPr lang="en-IE" sz="2000" b="1" dirty="0"/>
          </a:p>
          <a:p>
            <a:r>
              <a:rPr lang="en-IE" sz="2000" b="1" dirty="0"/>
              <a:t>Don't</a:t>
            </a:r>
            <a:r>
              <a:rPr lang="en-IE" sz="2000" dirty="0"/>
              <a:t> take it all upon yourself either. When someone with OCD decides to get help, a good GP will be able to recognise the signs and get further support from specialists. These professionals can also help you to support your friend or family member.</a:t>
            </a:r>
            <a:endParaRPr lang="en-US" sz="2000" dirty="0"/>
          </a:p>
          <a:p>
            <a:endParaRPr lang="en-IE" sz="2000" dirty="0"/>
          </a:p>
          <a:p>
            <a:endParaRPr lang="en-IE" sz="2000" dirty="0"/>
          </a:p>
        </p:txBody>
      </p:sp>
      <p:pic>
        <p:nvPicPr>
          <p:cNvPr id="5" name="Picture 4"/>
          <p:cNvPicPr>
            <a:picLocks noChangeAspect="1"/>
          </p:cNvPicPr>
          <p:nvPr/>
        </p:nvPicPr>
        <p:blipFill>
          <a:blip r:embed="rId3"/>
          <a:stretch>
            <a:fillRect/>
          </a:stretch>
        </p:blipFill>
        <p:spPr>
          <a:xfrm>
            <a:off x="5310553" y="4413988"/>
            <a:ext cx="1865068" cy="1898522"/>
          </a:xfrm>
          <a:prstGeom prst="rect">
            <a:avLst/>
          </a:prstGeom>
        </p:spPr>
      </p:pic>
    </p:spTree>
    <p:extLst>
      <p:ext uri="{BB962C8B-B14F-4D97-AF65-F5344CB8AC3E}">
        <p14:creationId xmlns:p14="http://schemas.microsoft.com/office/powerpoint/2010/main" val="1070200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483" y="528711"/>
            <a:ext cx="10911840" cy="1051560"/>
          </a:xfrm>
        </p:spPr>
        <p:txBody>
          <a:bodyPr/>
          <a:lstStyle/>
          <a:p>
            <a:r>
              <a:rPr lang="en-US" dirty="0"/>
              <a:t>Useful Resources</a:t>
            </a:r>
          </a:p>
        </p:txBody>
      </p:sp>
      <p:sp>
        <p:nvSpPr>
          <p:cNvPr id="3" name="Content Placeholder 2"/>
          <p:cNvSpPr>
            <a:spLocks noGrp="1"/>
          </p:cNvSpPr>
          <p:nvPr>
            <p:ph idx="1"/>
          </p:nvPr>
        </p:nvSpPr>
        <p:spPr>
          <a:xfrm>
            <a:off x="717453" y="1794725"/>
            <a:ext cx="10911840" cy="4187952"/>
          </a:xfrm>
        </p:spPr>
        <p:txBody>
          <a:bodyPr>
            <a:normAutofit/>
          </a:bodyPr>
          <a:lstStyle/>
          <a:p>
            <a:r>
              <a:rPr lang="en-US" sz="2000" dirty="0">
                <a:solidFill>
                  <a:srgbClr val="0070C0"/>
                </a:solidFill>
              </a:rPr>
              <a:t>https://spunout.ie/health/article/obsessive-compulsive-disorder?gclid=EAIaIQobChMIvN2_l4W_5wIVy7HtCh0fNAXlEAAYASAAEgJkfPD_BwE</a:t>
            </a:r>
          </a:p>
          <a:p>
            <a:r>
              <a:rPr lang="en-US" sz="2000" dirty="0">
                <a:solidFill>
                  <a:srgbClr val="0070C0"/>
                </a:solidFill>
              </a:rPr>
              <a:t>https://www2.hse.ie/conditions/mental-health/obsessive-compulsive-disorder/obsessive-compulsive-disorder-ocd-symptoms.html</a:t>
            </a:r>
          </a:p>
          <a:p>
            <a:r>
              <a:rPr lang="en-US" sz="2000" dirty="0">
                <a:solidFill>
                  <a:srgbClr val="0070C0"/>
                </a:solidFill>
              </a:rPr>
              <a:t>https://www.ocdireland.org/</a:t>
            </a:r>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158538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29" y="614680"/>
            <a:ext cx="10911840" cy="1051560"/>
          </a:xfrm>
        </p:spPr>
        <p:txBody>
          <a:bodyPr/>
          <a:lstStyle/>
          <a:p>
            <a:r>
              <a:rPr lang="en-IE" dirty="0"/>
              <a:t>Plan for this session</a:t>
            </a:r>
          </a:p>
        </p:txBody>
      </p:sp>
      <p:sp>
        <p:nvSpPr>
          <p:cNvPr id="3" name="Content Placeholder 2"/>
          <p:cNvSpPr>
            <a:spLocks noGrp="1"/>
          </p:cNvSpPr>
          <p:nvPr>
            <p:ph idx="1"/>
          </p:nvPr>
        </p:nvSpPr>
        <p:spPr>
          <a:xfrm>
            <a:off x="545355" y="2016290"/>
            <a:ext cx="8761412" cy="3416300"/>
          </a:xfrm>
        </p:spPr>
        <p:txBody>
          <a:bodyPr>
            <a:normAutofit/>
          </a:bodyPr>
          <a:lstStyle/>
          <a:p>
            <a:pPr lvl="1">
              <a:buFont typeface="Arial" panose="020B0604020202020204" pitchFamily="34" charset="0"/>
              <a:buChar char="•"/>
            </a:pPr>
            <a:r>
              <a:rPr lang="en-US" sz="2000" dirty="0"/>
              <a:t>What is Obsessive Compulsive Disorder</a:t>
            </a:r>
          </a:p>
          <a:p>
            <a:pPr lvl="1">
              <a:buFont typeface="Arial" panose="020B0604020202020204" pitchFamily="34" charset="0"/>
              <a:buChar char="•"/>
            </a:pPr>
            <a:r>
              <a:rPr lang="en-US" sz="2000" dirty="0"/>
              <a:t>How does it manifest</a:t>
            </a:r>
          </a:p>
          <a:p>
            <a:pPr lvl="1">
              <a:buFont typeface="Arial" panose="020B0604020202020204" pitchFamily="34" charset="0"/>
              <a:buChar char="•"/>
            </a:pPr>
            <a:r>
              <a:rPr lang="en-US" sz="2000" dirty="0"/>
              <a:t>Ways we can help ourselves or others</a:t>
            </a:r>
          </a:p>
          <a:p>
            <a:pPr marL="347472" lvl="1" indent="0">
              <a:buNone/>
            </a:pPr>
            <a:endParaRPr lang="en-US" sz="2000" dirty="0"/>
          </a:p>
          <a:p>
            <a:pPr lvl="1"/>
            <a:endParaRPr lang="en-US" dirty="0"/>
          </a:p>
          <a:p>
            <a:pPr lvl="1"/>
            <a:endParaRPr lang="en-US" dirty="0"/>
          </a:p>
        </p:txBody>
      </p:sp>
      <p:sp>
        <p:nvSpPr>
          <p:cNvPr id="4" name="AutoShape 2" descr="Image result for dont be shy"/>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301399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433" y="154201"/>
            <a:ext cx="10911840" cy="1051560"/>
          </a:xfrm>
        </p:spPr>
        <p:txBody>
          <a:bodyPr>
            <a:normAutofit/>
          </a:bodyPr>
          <a:lstStyle/>
          <a:p>
            <a:r>
              <a:rPr lang="en-US" dirty="0"/>
              <a:t>What is OCD?</a:t>
            </a:r>
          </a:p>
        </p:txBody>
      </p:sp>
      <p:sp>
        <p:nvSpPr>
          <p:cNvPr id="3" name="Content Placeholder 2"/>
          <p:cNvSpPr>
            <a:spLocks noGrp="1"/>
          </p:cNvSpPr>
          <p:nvPr>
            <p:ph idx="1"/>
          </p:nvPr>
        </p:nvSpPr>
        <p:spPr>
          <a:xfrm>
            <a:off x="728749" y="1461378"/>
            <a:ext cx="10911840" cy="4187952"/>
          </a:xfrm>
        </p:spPr>
        <p:txBody>
          <a:bodyPr>
            <a:normAutofit/>
          </a:bodyPr>
          <a:lstStyle/>
          <a:p>
            <a:r>
              <a:rPr lang="en-IE" sz="2000" dirty="0"/>
              <a:t>OCD is a long-term mental health condition that is usually associated with two things: Obsessive thoughts and compulsive behaviours. </a:t>
            </a:r>
          </a:p>
          <a:p>
            <a:endParaRPr lang="en-IE" sz="2000" dirty="0"/>
          </a:p>
          <a:p>
            <a:r>
              <a:rPr lang="en-IE" sz="2000" dirty="0"/>
              <a:t>One of the most common mental health conditions in the world.</a:t>
            </a:r>
          </a:p>
          <a:p>
            <a:pPr marL="0" indent="0">
              <a:buNone/>
            </a:pPr>
            <a:endParaRPr lang="en-IE" sz="2000" dirty="0"/>
          </a:p>
          <a:p>
            <a:r>
              <a:rPr lang="en-IE" sz="2000" b="1" dirty="0"/>
              <a:t>Obsessions: </a:t>
            </a:r>
            <a:r>
              <a:rPr lang="en-IE" sz="2000" dirty="0"/>
              <a:t>An unwanted, unpleasant thought, image or urge that repeatedly enters a person's mind. It's usually frightening or upsetting and, because they can't shake it, it makes them feel incredibly anxious.</a:t>
            </a:r>
          </a:p>
          <a:p>
            <a:endParaRPr lang="en-IE" sz="2000" dirty="0"/>
          </a:p>
          <a:p>
            <a:r>
              <a:rPr lang="en-IE" sz="2000" dirty="0"/>
              <a:t>We all experience such thoughts from time to time but for people who have OCD these thoughts consume their daily life. </a:t>
            </a:r>
          </a:p>
          <a:p>
            <a:endParaRPr lang="en-IE" sz="2000" dirty="0"/>
          </a:p>
          <a:p>
            <a:endParaRPr lang="en-US" sz="2000" dirty="0"/>
          </a:p>
        </p:txBody>
      </p:sp>
    </p:spTree>
    <p:extLst>
      <p:ext uri="{BB962C8B-B14F-4D97-AF65-F5344CB8AC3E}">
        <p14:creationId xmlns:p14="http://schemas.microsoft.com/office/powerpoint/2010/main" val="274654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433" y="154201"/>
            <a:ext cx="10911840" cy="1051560"/>
          </a:xfrm>
        </p:spPr>
        <p:txBody>
          <a:bodyPr>
            <a:normAutofit/>
          </a:bodyPr>
          <a:lstStyle/>
          <a:p>
            <a:r>
              <a:rPr lang="en-US" dirty="0"/>
              <a:t>What is OCD?</a:t>
            </a:r>
          </a:p>
        </p:txBody>
      </p:sp>
      <p:sp>
        <p:nvSpPr>
          <p:cNvPr id="3" name="Content Placeholder 2"/>
          <p:cNvSpPr>
            <a:spLocks noGrp="1"/>
          </p:cNvSpPr>
          <p:nvPr>
            <p:ph idx="1"/>
          </p:nvPr>
        </p:nvSpPr>
        <p:spPr>
          <a:xfrm>
            <a:off x="728749" y="1461378"/>
            <a:ext cx="10911840" cy="4187952"/>
          </a:xfrm>
        </p:spPr>
        <p:txBody>
          <a:bodyPr>
            <a:normAutofit/>
          </a:bodyPr>
          <a:lstStyle/>
          <a:p>
            <a:r>
              <a:rPr lang="en-IE" sz="2000" dirty="0"/>
              <a:t>Some common obsessions include a fear of harming themselves or others either deliberately or by mistake, the fear of contamination by disease or germs and even the need for everything to be in perfect order.</a:t>
            </a:r>
          </a:p>
          <a:p>
            <a:endParaRPr lang="en-IE" sz="2000" dirty="0"/>
          </a:p>
          <a:p>
            <a:r>
              <a:rPr lang="en-IE" sz="2000" b="1" dirty="0"/>
              <a:t>Compulsions: </a:t>
            </a:r>
            <a:r>
              <a:rPr lang="en-IE" sz="2000" dirty="0"/>
              <a:t>These are the repetitive behaviours or mental acts that a person feels compelled to perform to try to avoid or undo the effect of the obsession. </a:t>
            </a:r>
          </a:p>
          <a:p>
            <a:endParaRPr lang="en-IE" sz="2000" dirty="0"/>
          </a:p>
          <a:p>
            <a:r>
              <a:rPr lang="en-IE" sz="2000" dirty="0"/>
              <a:t>Most people are aware that their behaviour is unrealistic or out of control but can't stop acting on the compulsion.</a:t>
            </a:r>
            <a:endParaRPr lang="en-US" sz="2000" dirty="0"/>
          </a:p>
        </p:txBody>
      </p:sp>
    </p:spTree>
    <p:extLst>
      <p:ext uri="{BB962C8B-B14F-4D97-AF65-F5344CB8AC3E}">
        <p14:creationId xmlns:p14="http://schemas.microsoft.com/office/powerpoint/2010/main" val="3466503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433" y="154201"/>
            <a:ext cx="10911840" cy="1051560"/>
          </a:xfrm>
        </p:spPr>
        <p:txBody>
          <a:bodyPr>
            <a:normAutofit/>
          </a:bodyPr>
          <a:lstStyle/>
          <a:p>
            <a:r>
              <a:rPr lang="en-US" dirty="0"/>
              <a:t>What is OCD?</a:t>
            </a:r>
          </a:p>
        </p:txBody>
      </p:sp>
      <p:sp>
        <p:nvSpPr>
          <p:cNvPr id="3" name="Content Placeholder 2"/>
          <p:cNvSpPr>
            <a:spLocks noGrp="1"/>
          </p:cNvSpPr>
          <p:nvPr>
            <p:ph idx="1"/>
          </p:nvPr>
        </p:nvSpPr>
        <p:spPr>
          <a:xfrm>
            <a:off x="728749" y="1461378"/>
            <a:ext cx="10911840" cy="4187952"/>
          </a:xfrm>
        </p:spPr>
        <p:txBody>
          <a:bodyPr>
            <a:normAutofit/>
          </a:bodyPr>
          <a:lstStyle/>
          <a:p>
            <a:pPr marL="0" indent="0">
              <a:buNone/>
            </a:pPr>
            <a:r>
              <a:rPr lang="en-IE" sz="2000" dirty="0"/>
              <a:t>Common types of compulsive behaviour include:</a:t>
            </a:r>
          </a:p>
          <a:p>
            <a:r>
              <a:rPr lang="en-IE" sz="2000" dirty="0"/>
              <a:t>Excessive cleaning and hand washing</a:t>
            </a:r>
          </a:p>
          <a:p>
            <a:r>
              <a:rPr lang="en-IE" sz="2000" dirty="0"/>
              <a:t>Checking - such as checking doors are locked or that switches and appliance are off</a:t>
            </a:r>
          </a:p>
          <a:p>
            <a:r>
              <a:rPr lang="en-IE" sz="2000" dirty="0"/>
              <a:t>Counting and doing the same thing many times</a:t>
            </a:r>
          </a:p>
          <a:p>
            <a:r>
              <a:rPr lang="en-IE" sz="2000" dirty="0"/>
              <a:t>Ordering and arranging</a:t>
            </a:r>
          </a:p>
          <a:p>
            <a:r>
              <a:rPr lang="en-IE" sz="2000" dirty="0"/>
              <a:t>Hoarding</a:t>
            </a:r>
          </a:p>
          <a:p>
            <a:r>
              <a:rPr lang="en-IE" sz="2000" dirty="0"/>
              <a:t>Asking for reassurance</a:t>
            </a:r>
          </a:p>
          <a:p>
            <a:r>
              <a:rPr lang="en-IE" sz="2000" dirty="0"/>
              <a:t>Repeating words in their head</a:t>
            </a:r>
          </a:p>
          <a:p>
            <a:r>
              <a:rPr lang="en-IE" sz="2000" dirty="0"/>
              <a:t>Thinking 'neutralising' thoughts to counter the obsessive thoughts</a:t>
            </a:r>
          </a:p>
          <a:p>
            <a:r>
              <a:rPr lang="en-IE" sz="2000" dirty="0"/>
              <a:t>Avoiding places and situations that could trigger obsessive thoughts</a:t>
            </a:r>
            <a:endParaRPr lang="en-US" sz="2000" dirty="0"/>
          </a:p>
        </p:txBody>
      </p:sp>
    </p:spTree>
    <p:extLst>
      <p:ext uri="{BB962C8B-B14F-4D97-AF65-F5344CB8AC3E}">
        <p14:creationId xmlns:p14="http://schemas.microsoft.com/office/powerpoint/2010/main" val="2226669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625" y="411480"/>
            <a:ext cx="10911840" cy="1051560"/>
          </a:xfrm>
        </p:spPr>
        <p:txBody>
          <a:bodyPr/>
          <a:lstStyle/>
          <a:p>
            <a:r>
              <a:rPr lang="en-US" dirty="0"/>
              <a:t>The Cycle of OCD</a:t>
            </a:r>
          </a:p>
        </p:txBody>
      </p:sp>
      <p:pic>
        <p:nvPicPr>
          <p:cNvPr id="4" name="Content Placeholder 3"/>
          <p:cNvPicPr>
            <a:picLocks noGrp="1" noChangeAspect="1"/>
          </p:cNvPicPr>
          <p:nvPr>
            <p:ph idx="1"/>
          </p:nvPr>
        </p:nvPicPr>
        <p:blipFill>
          <a:blip r:embed="rId3"/>
          <a:stretch>
            <a:fillRect/>
          </a:stretch>
        </p:blipFill>
        <p:spPr>
          <a:xfrm>
            <a:off x="3914790" y="1779407"/>
            <a:ext cx="4639510" cy="3715305"/>
          </a:xfrm>
          <a:prstGeom prst="rect">
            <a:avLst/>
          </a:prstGeom>
        </p:spPr>
      </p:pic>
    </p:spTree>
    <p:extLst>
      <p:ext uri="{BB962C8B-B14F-4D97-AF65-F5344CB8AC3E}">
        <p14:creationId xmlns:p14="http://schemas.microsoft.com/office/powerpoint/2010/main" val="1892675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0" y="174088"/>
            <a:ext cx="10911840" cy="1051560"/>
          </a:xfrm>
        </p:spPr>
        <p:txBody>
          <a:bodyPr/>
          <a:lstStyle/>
          <a:p>
            <a:r>
              <a:rPr lang="en-US" dirty="0"/>
              <a:t>Example: </a:t>
            </a:r>
          </a:p>
        </p:txBody>
      </p:sp>
      <p:pic>
        <p:nvPicPr>
          <p:cNvPr id="4" name="Content Placeholder 3"/>
          <p:cNvPicPr>
            <a:picLocks noGrp="1" noChangeAspect="1"/>
          </p:cNvPicPr>
          <p:nvPr>
            <p:ph idx="1"/>
          </p:nvPr>
        </p:nvPicPr>
        <p:blipFill>
          <a:blip r:embed="rId3"/>
          <a:stretch>
            <a:fillRect/>
          </a:stretch>
        </p:blipFill>
        <p:spPr>
          <a:xfrm>
            <a:off x="2402577" y="1225648"/>
            <a:ext cx="7447805" cy="4381792"/>
          </a:xfrm>
          <a:prstGeom prst="rect">
            <a:avLst/>
          </a:prstGeom>
        </p:spPr>
      </p:pic>
    </p:spTree>
    <p:extLst>
      <p:ext uri="{BB962C8B-B14F-4D97-AF65-F5344CB8AC3E}">
        <p14:creationId xmlns:p14="http://schemas.microsoft.com/office/powerpoint/2010/main" val="1501472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298" y="121334"/>
            <a:ext cx="10911840" cy="1051560"/>
          </a:xfrm>
        </p:spPr>
        <p:txBody>
          <a:bodyPr/>
          <a:lstStyle/>
          <a:p>
            <a:r>
              <a:rPr lang="en-US" dirty="0"/>
              <a:t>Contributing Factors </a:t>
            </a:r>
          </a:p>
        </p:txBody>
      </p:sp>
      <p:sp>
        <p:nvSpPr>
          <p:cNvPr id="3" name="Content Placeholder 2"/>
          <p:cNvSpPr>
            <a:spLocks noGrp="1"/>
          </p:cNvSpPr>
          <p:nvPr>
            <p:ph idx="1"/>
          </p:nvPr>
        </p:nvSpPr>
        <p:spPr>
          <a:xfrm>
            <a:off x="582638" y="1277698"/>
            <a:ext cx="10911840" cy="4788994"/>
          </a:xfrm>
        </p:spPr>
        <p:txBody>
          <a:bodyPr>
            <a:normAutofit lnSpcReduction="10000"/>
          </a:bodyPr>
          <a:lstStyle/>
          <a:p>
            <a:r>
              <a:rPr lang="en-IE" sz="2000" dirty="0"/>
              <a:t>OCD doesn't discriminate and there is no single, proven cause of OCD.</a:t>
            </a:r>
          </a:p>
          <a:p>
            <a:endParaRPr lang="en-IE" sz="2000" dirty="0"/>
          </a:p>
          <a:p>
            <a:r>
              <a:rPr lang="en-IE" sz="2000" dirty="0"/>
              <a:t>Can sometimes run in families, although no specific genes have been linked to it. Childhood-onset OCD tends to run in families. When a parent has OCD, there is a slightly increased risk that a child will develop OCD. It is the general nature of OCD that seems to be inherited, not specific symptoms.</a:t>
            </a:r>
          </a:p>
          <a:p>
            <a:endParaRPr lang="en-IE" sz="2000" dirty="0"/>
          </a:p>
          <a:p>
            <a:r>
              <a:rPr lang="en-IE" sz="2000" dirty="0"/>
              <a:t>Stress alone isn't thought to cause OCD but a particularly stressful or upsetting life event may trigger the condition in someone who already has a tendency for it.</a:t>
            </a:r>
          </a:p>
          <a:p>
            <a:endParaRPr lang="en-IE" sz="2000" dirty="0"/>
          </a:p>
          <a:p>
            <a:r>
              <a:rPr lang="en-IE" sz="2000" dirty="0"/>
              <a:t>The chemical serotonin also seems to play a part in OCD. </a:t>
            </a:r>
          </a:p>
          <a:p>
            <a:pPr lvl="1"/>
            <a:r>
              <a:rPr lang="en-IE" sz="1600" dirty="0"/>
              <a:t>It's a neurotransmitter, which is a chemical that the brain uses to transmit information from one brain cell to another. Experts still aren't sure exactly what role it plays but medications that increase the serotonin levels in the brain, such as certain antidepressants, have successfully helped to treat the symptoms of OCD.</a:t>
            </a:r>
            <a:endParaRPr lang="en-US" sz="1600" dirty="0"/>
          </a:p>
        </p:txBody>
      </p:sp>
    </p:spTree>
    <p:extLst>
      <p:ext uri="{BB962C8B-B14F-4D97-AF65-F5344CB8AC3E}">
        <p14:creationId xmlns:p14="http://schemas.microsoft.com/office/powerpoint/2010/main" val="3680190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0" y="270803"/>
            <a:ext cx="10911840" cy="1051560"/>
          </a:xfrm>
        </p:spPr>
        <p:txBody>
          <a:bodyPr/>
          <a:lstStyle/>
          <a:p>
            <a:r>
              <a:rPr lang="en-US" dirty="0"/>
              <a:t>Available Supports </a:t>
            </a:r>
          </a:p>
        </p:txBody>
      </p:sp>
      <p:sp>
        <p:nvSpPr>
          <p:cNvPr id="3" name="Content Placeholder 2"/>
          <p:cNvSpPr>
            <a:spLocks noGrp="1"/>
          </p:cNvSpPr>
          <p:nvPr>
            <p:ph idx="1"/>
          </p:nvPr>
        </p:nvSpPr>
        <p:spPr>
          <a:xfrm>
            <a:off x="732106" y="1435960"/>
            <a:ext cx="10911840" cy="4187952"/>
          </a:xfrm>
        </p:spPr>
        <p:txBody>
          <a:bodyPr>
            <a:normAutofit/>
          </a:bodyPr>
          <a:lstStyle/>
          <a:p>
            <a:pPr marL="0" indent="0">
              <a:buNone/>
            </a:pPr>
            <a:endParaRPr lang="en-IE" sz="2000" dirty="0"/>
          </a:p>
          <a:p>
            <a:r>
              <a:rPr lang="en-IE" sz="2000" dirty="0"/>
              <a:t>The two main treatments types are:</a:t>
            </a:r>
          </a:p>
          <a:p>
            <a:pPr lvl="1"/>
            <a:r>
              <a:rPr lang="en-IE" sz="1600" dirty="0"/>
              <a:t>Psychological therapy - helps you understand OCD and learn new ways of coping. Can include Cognitive Behavioural Therapy and Exposure- Response Prevention Therapy.</a:t>
            </a:r>
          </a:p>
          <a:p>
            <a:pPr lvl="1"/>
            <a:r>
              <a:rPr lang="en-IE" sz="1600" dirty="0"/>
              <a:t>Medication - usually an antidepressant, changes the balance of chemicals in your brain.</a:t>
            </a:r>
          </a:p>
          <a:p>
            <a:pPr marL="347472" lvl="1" indent="0">
              <a:buNone/>
            </a:pPr>
            <a:endParaRPr lang="en-IE" sz="1600" dirty="0"/>
          </a:p>
          <a:p>
            <a:r>
              <a:rPr lang="en-IE" sz="2000" dirty="0"/>
              <a:t>Support groups for people with OCD are also available through OCD Ireland. These run bi-weekly in St Patricks Mental Health Services. They also provide a series of lectures about OCD, Trichotillomania and Body Dysmorphic Disorder. Runs monthly in St. Patrick’s Hospital in Dublin and no booking required. </a:t>
            </a:r>
          </a:p>
          <a:p>
            <a:pPr marL="0" indent="0">
              <a:buNone/>
            </a:pPr>
            <a:endParaRPr lang="en-US" sz="2000" dirty="0"/>
          </a:p>
        </p:txBody>
      </p:sp>
      <p:pic>
        <p:nvPicPr>
          <p:cNvPr id="4" name="Picture 3"/>
          <p:cNvPicPr>
            <a:picLocks noChangeAspect="1"/>
          </p:cNvPicPr>
          <p:nvPr/>
        </p:nvPicPr>
        <p:blipFill>
          <a:blip r:embed="rId3"/>
          <a:stretch>
            <a:fillRect/>
          </a:stretch>
        </p:blipFill>
        <p:spPr>
          <a:xfrm>
            <a:off x="8976433" y="581274"/>
            <a:ext cx="1978782" cy="1482177"/>
          </a:xfrm>
          <a:prstGeom prst="rect">
            <a:avLst/>
          </a:prstGeom>
        </p:spPr>
      </p:pic>
    </p:spTree>
    <p:extLst>
      <p:ext uri="{BB962C8B-B14F-4D97-AF65-F5344CB8AC3E}">
        <p14:creationId xmlns:p14="http://schemas.microsoft.com/office/powerpoint/2010/main" val="18283360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2772</TotalTime>
  <Words>1454</Words>
  <Application>Microsoft Office PowerPoint</Application>
  <PresentationFormat>Widescreen</PresentationFormat>
  <Paragraphs>97</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Verdana</vt:lpstr>
      <vt:lpstr>Wingdings 2</vt:lpstr>
      <vt:lpstr>Aspect</vt:lpstr>
      <vt:lpstr>Learning about Obsessive Compulsive Disorder (OCD)</vt:lpstr>
      <vt:lpstr>Plan for this session</vt:lpstr>
      <vt:lpstr>What is OCD?</vt:lpstr>
      <vt:lpstr>What is OCD?</vt:lpstr>
      <vt:lpstr>What is OCD?</vt:lpstr>
      <vt:lpstr>The Cycle of OCD</vt:lpstr>
      <vt:lpstr>Example: </vt:lpstr>
      <vt:lpstr>Contributing Factors </vt:lpstr>
      <vt:lpstr>Available Supports </vt:lpstr>
      <vt:lpstr>CBT exercises </vt:lpstr>
      <vt:lpstr>PowerPoint Presentation</vt:lpstr>
      <vt:lpstr>PowerPoint Presentation</vt:lpstr>
      <vt:lpstr>Supporting someone with OCD </vt:lpstr>
      <vt:lpstr>Supporting someone with OCD </vt:lpstr>
      <vt:lpstr>Useful Resources</vt:lpstr>
    </vt:vector>
  </TitlesOfParts>
  <Company>Rehab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Aisling Hagerty</dc:creator>
  <cp:lastModifiedBy>Student Services</cp:lastModifiedBy>
  <cp:revision>183</cp:revision>
  <cp:lastPrinted>2020-02-10T08:29:33Z</cp:lastPrinted>
  <dcterms:created xsi:type="dcterms:W3CDTF">2019-10-03T07:06:18Z</dcterms:created>
  <dcterms:modified xsi:type="dcterms:W3CDTF">2020-03-19T15:52:49Z</dcterms:modified>
</cp:coreProperties>
</file>