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318" r:id="rId4"/>
    <p:sldId id="350" r:id="rId5"/>
    <p:sldId id="351" r:id="rId6"/>
    <p:sldId id="324" r:id="rId7"/>
    <p:sldId id="348" r:id="rId8"/>
    <p:sldId id="349" r:id="rId9"/>
    <p:sldId id="352" r:id="rId10"/>
    <p:sldId id="356" r:id="rId11"/>
    <p:sldId id="354" r:id="rId12"/>
    <p:sldId id="355" r:id="rId13"/>
    <p:sldId id="325" r:id="rId14"/>
    <p:sldId id="353" r:id="rId15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6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47937-8A96-4BF8-8BDB-1D261B11C06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D495E-9558-4ED5-99C3-E9C6219C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FDC91-1D6A-4C32-A6DA-DB83E60E070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12054-99F5-4731-982B-2F4287A28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1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out the BACE template and think about the ways in which you are looking after yourself under each of the headings.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12054-99F5-4731-982B-2F4287A28D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2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unout.ie/" TargetMode="External"/><Relationship Id="rId2" Type="http://schemas.openxmlformats.org/officeDocument/2006/relationships/hyperlink" Target="http://www.grow.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ware.ie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2614" y="1159642"/>
            <a:ext cx="6415577" cy="3389142"/>
          </a:xfrm>
        </p:spPr>
        <p:txBody>
          <a:bodyPr/>
          <a:lstStyle/>
          <a:p>
            <a:r>
              <a:rPr lang="en-IE" sz="6000" dirty="0"/>
              <a:t>Learning about</a:t>
            </a:r>
            <a:br>
              <a:rPr lang="en-IE" sz="6000" dirty="0"/>
            </a:br>
            <a:r>
              <a:rPr lang="en-IE" sz="6000" dirty="0"/>
              <a:t>Depression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2614" y="4656138"/>
            <a:ext cx="5939694" cy="861420"/>
          </a:xfrm>
        </p:spPr>
        <p:txBody>
          <a:bodyPr>
            <a:normAutofit/>
          </a:bodyPr>
          <a:lstStyle/>
          <a:p>
            <a:r>
              <a:rPr lang="en-IE" dirty="0"/>
              <a:t>Aisling Hagerty &amp; Joanna Gorniak</a:t>
            </a:r>
          </a:p>
          <a:p>
            <a:r>
              <a:rPr lang="en-IE" dirty="0"/>
              <a:t>Student Services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15" y="544524"/>
            <a:ext cx="1648192" cy="101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10" y="1270319"/>
            <a:ext cx="4376920" cy="32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50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how you incorporate these into your life?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423"/>
          <a:stretch/>
        </p:blipFill>
        <p:spPr>
          <a:xfrm>
            <a:off x="3481753" y="2734112"/>
            <a:ext cx="4941277" cy="317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2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Tips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508" y="2365131"/>
            <a:ext cx="9870599" cy="4255477"/>
          </a:xfrm>
        </p:spPr>
        <p:txBody>
          <a:bodyPr>
            <a:normAutofit/>
          </a:bodyPr>
          <a:lstStyle/>
          <a:p>
            <a:pPr fontAlgn="base"/>
            <a:r>
              <a:rPr lang="en-IE" dirty="0"/>
              <a:t>Exercise can be very beneficial. Exercise releases endorphins in your body which are known to improve your mood </a:t>
            </a:r>
          </a:p>
          <a:p>
            <a:pPr fontAlgn="base"/>
            <a:r>
              <a:rPr lang="en-IE" dirty="0"/>
              <a:t>As sleep is often impacted when mood is low, it is helpful to consider what aids your sleep. </a:t>
            </a:r>
          </a:p>
          <a:p>
            <a:pPr lvl="1" fontAlgn="base"/>
            <a:r>
              <a:rPr lang="en-IE" dirty="0"/>
              <a:t>Try not to drink tea and coffee late at night as they are stimulants. </a:t>
            </a:r>
          </a:p>
          <a:p>
            <a:pPr lvl="1" fontAlgn="base"/>
            <a:r>
              <a:rPr lang="en-IE" dirty="0"/>
              <a:t>Consider leaving your electronic devices out of your bedroom. It is helpful to prepare for sleep </a:t>
            </a:r>
          </a:p>
          <a:p>
            <a:pPr lvl="0" fontAlgn="base">
              <a:buClr>
                <a:srgbClr val="FDA023"/>
              </a:buClr>
            </a:pPr>
            <a:r>
              <a:rPr lang="en-IE" dirty="0">
                <a:solidFill>
                  <a:prstClr val="black">
                    <a:lumMod val="75000"/>
                    <a:lumOff val="25000"/>
                  </a:prstClr>
                </a:solidFill>
              </a:rPr>
              <a:t>Try to eat a balanced and nutritious diet. A healthy diet produces a healthy body and a healthy mind </a:t>
            </a:r>
          </a:p>
          <a:p>
            <a:pPr lvl="0" fontAlgn="base">
              <a:buClr>
                <a:srgbClr val="FDA023"/>
              </a:buClr>
            </a:pPr>
            <a:r>
              <a:rPr lang="en-IE" dirty="0">
                <a:solidFill>
                  <a:prstClr val="black">
                    <a:lumMod val="75000"/>
                    <a:lumOff val="25000"/>
                  </a:prstClr>
                </a:solidFill>
              </a:rPr>
              <a:t>Alcohol is a depressant and can be a potent trigger to low mood, especially in individuals prone to depression. It can also interact dangerously with some medication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3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Tips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8761412" cy="3718169"/>
          </a:xfrm>
        </p:spPr>
        <p:txBody>
          <a:bodyPr>
            <a:normAutofit/>
          </a:bodyPr>
          <a:lstStyle/>
          <a:p>
            <a:pPr fontAlgn="base"/>
            <a:r>
              <a:rPr lang="en-IE" dirty="0"/>
              <a:t>Try to focus on what is going well in your life. Even on a bad day, there are good moments in it. Consider keeping a gratitude diary and noting three good things that happen each day. 		</a:t>
            </a:r>
          </a:p>
          <a:p>
            <a:pPr lvl="1" fontAlgn="base"/>
            <a:r>
              <a:rPr lang="en-IE" dirty="0"/>
              <a:t>You might find it useful to write down three things you achieved at the end of each day. This can contribute towards building your self-esteem and generating more positive thoughts.</a:t>
            </a:r>
          </a:p>
          <a:p>
            <a:pPr marL="0" indent="0" fontAlgn="base">
              <a:buNone/>
            </a:pPr>
            <a:endParaRPr lang="en-IE" dirty="0"/>
          </a:p>
          <a:p>
            <a:pPr fontAlgn="base"/>
            <a:r>
              <a:rPr lang="en-IE" dirty="0"/>
              <a:t>Above all, do not try to deal with depression on your own. Reach out to family and friends, and use the help and support that is available to you. 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IE" dirty="0">
              <a:solidFill>
                <a:srgbClr val="494C57"/>
              </a:solidFill>
              <a:latin typeface="&amp;quo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24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Seeking Support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If you think you're suffering from depression, the first thing to do is talk to someone. You can share your concerns with family and friends and it is also a good idea to talk to a professional also e.g. GP, Student Counsellor, external counselling or psychological services </a:t>
            </a:r>
          </a:p>
          <a:p>
            <a:r>
              <a:rPr lang="en-US" dirty="0">
                <a:solidFill>
                  <a:schemeClr val="tx1"/>
                </a:solidFill>
              </a:rPr>
              <a:t>Helpful Websites</a:t>
            </a:r>
          </a:p>
          <a:p>
            <a:pPr lvl="1"/>
            <a:r>
              <a:rPr lang="en-US" dirty="0">
                <a:hlinkClick r:id="rId2"/>
              </a:rPr>
              <a:t>www.grow.ie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www.spunout.ie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www.aware.ie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65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Seeking Support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Jigsaw - a free counselling and mental health service for young people. You can find details on your local Jigsaw here.</a:t>
            </a:r>
          </a:p>
          <a:p>
            <a:r>
              <a:rPr lang="en-IE" dirty="0"/>
              <a:t>Samaritans - a free, confidential listening service. You can contact them on 116 123.</a:t>
            </a:r>
          </a:p>
          <a:p>
            <a:r>
              <a:rPr lang="en-IE" dirty="0"/>
              <a:t>Childline - a free, confidential listening services for people under 18. You can contact them on 1800 666 666.</a:t>
            </a:r>
          </a:p>
          <a:p>
            <a:r>
              <a:rPr lang="en-IE" dirty="0"/>
              <a:t>Traveller Counselling Service - a free counselling service for Travellers going through any sort of difficulty. You can contact them on 086 308 1476.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4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Plan for this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/>
              <a:t>What is Depression?</a:t>
            </a:r>
          </a:p>
          <a:p>
            <a:pPr lvl="1"/>
            <a:r>
              <a:rPr lang="en-US" sz="2000" dirty="0"/>
              <a:t>How can we recognize it?</a:t>
            </a:r>
          </a:p>
          <a:p>
            <a:pPr lvl="1"/>
            <a:r>
              <a:rPr lang="en-US" sz="2000" dirty="0"/>
              <a:t>How can we help ourselves &amp; others? 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37" y="2524290"/>
            <a:ext cx="2857135" cy="190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39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Depression?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594707"/>
            <a:ext cx="10116783" cy="4069862"/>
          </a:xfrm>
        </p:spPr>
        <p:txBody>
          <a:bodyPr>
            <a:noAutofit/>
          </a:bodyPr>
          <a:lstStyle/>
          <a:p>
            <a:pPr lvl="1"/>
            <a:r>
              <a:rPr lang="en-IE" sz="1800" dirty="0"/>
              <a:t>Nearly everyone has felt depressed, sad, or down in the dumps at one time or another. </a:t>
            </a:r>
          </a:p>
          <a:p>
            <a:pPr lvl="1"/>
            <a:r>
              <a:rPr lang="en-IE" sz="1800" dirty="0"/>
              <a:t>Feeling depressed can be a normal reaction to a stressful event, such as when one suffers a loss or endures another of life’s various struggles or stresses. Typically after time our mood begins to lift and we can move on. </a:t>
            </a:r>
          </a:p>
          <a:p>
            <a:pPr lvl="1"/>
            <a:r>
              <a:rPr lang="en-IE" sz="1800" dirty="0"/>
              <a:t>Depression is a serious medical condition that affects your behaviour, your thinking, your emotions and physical health over time. </a:t>
            </a:r>
          </a:p>
          <a:p>
            <a:pPr lvl="1"/>
            <a:r>
              <a:rPr lang="en-IE" sz="1800" dirty="0"/>
              <a:t>While feeling down only lasts for a short while, depression affects you for at least 2 weeks and affects your everyday life and ability to function. </a:t>
            </a:r>
          </a:p>
          <a:p>
            <a:pPr lvl="1"/>
            <a:r>
              <a:rPr lang="en-IE" sz="1800" dirty="0"/>
              <a:t>It can vary from mild to severe and can have a profound impact, affecting every aspect of the individual, their relationships, family and work life.</a:t>
            </a:r>
            <a:endParaRPr lang="en-IE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6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040"/>
          <a:stretch/>
        </p:blipFill>
        <p:spPr>
          <a:xfrm>
            <a:off x="2614355" y="134731"/>
            <a:ext cx="6271562" cy="672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5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Depression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79431"/>
            <a:ext cx="8761412" cy="4167554"/>
          </a:xfrm>
        </p:spPr>
        <p:txBody>
          <a:bodyPr>
            <a:normAutofit/>
          </a:bodyPr>
          <a:lstStyle/>
          <a:p>
            <a:r>
              <a:rPr lang="en-IE" dirty="0"/>
              <a:t>There are a lot of different causes of depression. </a:t>
            </a:r>
          </a:p>
          <a:p>
            <a:r>
              <a:rPr lang="en-IE" dirty="0"/>
              <a:t>These can include:</a:t>
            </a:r>
          </a:p>
          <a:p>
            <a:r>
              <a:rPr lang="en-IE" dirty="0"/>
              <a:t>A build-up of stress and anxiety from being </a:t>
            </a:r>
            <a:r>
              <a:rPr lang="en-IE" dirty="0">
                <a:solidFill>
                  <a:schemeClr val="tx1"/>
                </a:solidFill>
              </a:rPr>
              <a:t>bullied, </a:t>
            </a:r>
            <a:r>
              <a:rPr lang="en-IE" dirty="0"/>
              <a:t>working too hard or family situations.</a:t>
            </a:r>
          </a:p>
          <a:p>
            <a:r>
              <a:rPr lang="en-IE" dirty="0"/>
              <a:t>Alcohol and drug abuse can cause depression.</a:t>
            </a:r>
          </a:p>
          <a:p>
            <a:r>
              <a:rPr lang="en-IE" dirty="0"/>
              <a:t>Grief or serious life changes, such as when someone dies, you become sick, lose your job or have an accident.</a:t>
            </a:r>
          </a:p>
          <a:p>
            <a:r>
              <a:rPr lang="en-IE" dirty="0"/>
              <a:t>Depression often runs in families and you might inherit the genes that make it more likely to have depression. However, if a family member suffers from depression, it doesn’t mean that you will as well.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651" y="490391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1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to Help you 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477477"/>
            <a:ext cx="4990868" cy="3899877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2000" dirty="0"/>
              <a:t>Be aware of your thoughts and challenge unhelpful thinking</a:t>
            </a:r>
          </a:p>
          <a:p>
            <a:pPr>
              <a:buAutoNum type="arabicPeriod"/>
            </a:pPr>
            <a:r>
              <a:rPr lang="en-US" sz="2000" dirty="0"/>
              <a:t>Maintain a balanced lifestyle</a:t>
            </a:r>
          </a:p>
          <a:p>
            <a:pPr>
              <a:buAutoNum type="arabicPeriod"/>
            </a:pPr>
            <a:r>
              <a:rPr lang="en-US" sz="2000" dirty="0"/>
              <a:t>Seeking Support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382" y="2688817"/>
            <a:ext cx="3217984" cy="313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0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Unhelpful Thinking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314331"/>
            <a:ext cx="8761412" cy="3416300"/>
          </a:xfrm>
        </p:spPr>
        <p:txBody>
          <a:bodyPr/>
          <a:lstStyle/>
          <a:p>
            <a:r>
              <a:rPr lang="en-US" sz="2000" dirty="0"/>
              <a:t>We can all be prone to ‘distorted thinking’ at times. </a:t>
            </a:r>
          </a:p>
          <a:p>
            <a:r>
              <a:rPr lang="en-US" sz="2000" dirty="0"/>
              <a:t>When we are stressed our ‘distorted thinking’ or ‘unhelpful thinking styles’ become more exaggerated. This is something that happens outside our awareness and can become an automatic habit. </a:t>
            </a:r>
          </a:p>
          <a:p>
            <a:r>
              <a:rPr lang="en-US" sz="2000" dirty="0"/>
              <a:t>Examples (see handout):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476" y="4210648"/>
            <a:ext cx="1300155" cy="12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960" y="5533864"/>
            <a:ext cx="1237741" cy="124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235" y="4210649"/>
            <a:ext cx="1266093" cy="12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960" y="4244351"/>
            <a:ext cx="1221831" cy="121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375" y="4341752"/>
            <a:ext cx="1261617" cy="11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5604289"/>
            <a:ext cx="1233851" cy="125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375" y="5533713"/>
            <a:ext cx="1237739" cy="124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"/>
          <a:stretch/>
        </p:blipFill>
        <p:spPr bwMode="auto">
          <a:xfrm>
            <a:off x="7862234" y="5493546"/>
            <a:ext cx="1297437" cy="13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4327841"/>
            <a:ext cx="1236323" cy="120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477" y="5550296"/>
            <a:ext cx="1300154" cy="126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45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69" y="78886"/>
            <a:ext cx="6510216" cy="651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613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Healthy Lifestyles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5793"/>
          <a:stretch/>
        </p:blipFill>
        <p:spPr>
          <a:xfrm>
            <a:off x="899746" y="2825995"/>
            <a:ext cx="10336522" cy="313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99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2151</TotalTime>
  <Words>805</Words>
  <Application>Microsoft Office PowerPoint</Application>
  <PresentationFormat>Widescreen</PresentationFormat>
  <Paragraphs>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&amp;quot</vt:lpstr>
      <vt:lpstr>Arial</vt:lpstr>
      <vt:lpstr>Calibri</vt:lpstr>
      <vt:lpstr>Century Gothic</vt:lpstr>
      <vt:lpstr>Wingdings 3</vt:lpstr>
      <vt:lpstr>Ion Boardroom</vt:lpstr>
      <vt:lpstr>Learning about Depression</vt:lpstr>
      <vt:lpstr>Plan for this session</vt:lpstr>
      <vt:lpstr>What is Depression? </vt:lpstr>
      <vt:lpstr>PowerPoint Presentation</vt:lpstr>
      <vt:lpstr>Causes of Depression </vt:lpstr>
      <vt:lpstr>Tips to Help you Cope</vt:lpstr>
      <vt:lpstr>Challenge Unhelpful Thinking </vt:lpstr>
      <vt:lpstr>PowerPoint Presentation</vt:lpstr>
      <vt:lpstr>Maintaining Healthy Lifestyles </vt:lpstr>
      <vt:lpstr>Let’s look at how you incorporate these into your life? </vt:lpstr>
      <vt:lpstr>Additional Tips </vt:lpstr>
      <vt:lpstr>Additional Tips </vt:lpstr>
      <vt:lpstr>Seeking Support </vt:lpstr>
      <vt:lpstr>Seeking Support </vt:lpstr>
    </vt:vector>
  </TitlesOfParts>
  <Company>Rehab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Aisling Hagerty</dc:creator>
  <cp:lastModifiedBy>Student Services</cp:lastModifiedBy>
  <cp:revision>147</cp:revision>
  <cp:lastPrinted>2019-11-11T10:01:31Z</cp:lastPrinted>
  <dcterms:created xsi:type="dcterms:W3CDTF">2019-10-03T07:06:18Z</dcterms:created>
  <dcterms:modified xsi:type="dcterms:W3CDTF">2020-03-19T15:38:43Z</dcterms:modified>
</cp:coreProperties>
</file>