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handoutMasterIdLst>
    <p:handoutMasterId r:id="rId21"/>
  </p:handoutMasterIdLst>
  <p:sldIdLst>
    <p:sldId id="256" r:id="rId2"/>
    <p:sldId id="270" r:id="rId3"/>
    <p:sldId id="318" r:id="rId4"/>
    <p:sldId id="356" r:id="rId5"/>
    <p:sldId id="355" r:id="rId6"/>
    <p:sldId id="357" r:id="rId7"/>
    <p:sldId id="354" r:id="rId8"/>
    <p:sldId id="362" r:id="rId9"/>
    <p:sldId id="363" r:id="rId10"/>
    <p:sldId id="358" r:id="rId11"/>
    <p:sldId id="324" r:id="rId12"/>
    <p:sldId id="348" r:id="rId13"/>
    <p:sldId id="349" r:id="rId14"/>
    <p:sldId id="339" r:id="rId15"/>
    <p:sldId id="359" r:id="rId16"/>
    <p:sldId id="361" r:id="rId17"/>
    <p:sldId id="325" r:id="rId18"/>
    <p:sldId id="326" r:id="rId19"/>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660"/>
  </p:normalViewPr>
  <p:slideViewPr>
    <p:cSldViewPr snapToGrid="0">
      <p:cViewPr varScale="1">
        <p:scale>
          <a:sx n="63" d="100"/>
          <a:sy n="63" d="100"/>
        </p:scale>
        <p:origin x="864" y="64"/>
      </p:cViewPr>
      <p:guideLst>
        <p:guide orient="horz" pos="2160"/>
        <p:guide pos="3840"/>
      </p:guideLst>
    </p:cSldViewPr>
  </p:slideViewPr>
  <p:notesTextViewPr>
    <p:cViewPr>
      <p:scale>
        <a:sx n="1" d="1"/>
        <a:sy n="1" d="1"/>
      </p:scale>
      <p:origin x="0" y="-16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713"/>
          </a:xfrm>
          <a:prstGeom prst="rect">
            <a:avLst/>
          </a:prstGeom>
        </p:spPr>
        <p:txBody>
          <a:bodyPr vert="horz" lIns="91440" tIns="45720" rIns="91440" bIns="45720" rtlCol="0"/>
          <a:lstStyle>
            <a:lvl1pPr algn="r">
              <a:defRPr sz="1200"/>
            </a:lvl1pPr>
          </a:lstStyle>
          <a:p>
            <a:fld id="{89847937-8A96-4BF8-8BDB-1D261B11C068}" type="datetimeFigureOut">
              <a:rPr lang="en-US" smtClean="0"/>
              <a:t>4/21/2020</a:t>
            </a:fld>
            <a:endParaRPr lang="en-US"/>
          </a:p>
        </p:txBody>
      </p:sp>
      <p:sp>
        <p:nvSpPr>
          <p:cNvPr id="4" name="Footer Placeholder 3"/>
          <p:cNvSpPr>
            <a:spLocks noGrp="1"/>
          </p:cNvSpPr>
          <p:nvPr>
            <p:ph type="ftr" sz="quarter" idx="2"/>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3713"/>
          </a:xfrm>
          <a:prstGeom prst="rect">
            <a:avLst/>
          </a:prstGeom>
        </p:spPr>
        <p:txBody>
          <a:bodyPr vert="horz" lIns="91440" tIns="45720" rIns="91440" bIns="45720" rtlCol="0" anchor="b"/>
          <a:lstStyle>
            <a:lvl1pPr algn="r">
              <a:defRPr sz="1200"/>
            </a:lvl1pPr>
          </a:lstStyle>
          <a:p>
            <a:fld id="{8E2D495E-9558-4ED5-99C3-E9C6219CB7AD}" type="slidenum">
              <a:rPr lang="en-US" smtClean="0"/>
              <a:t>‹#›</a:t>
            </a:fld>
            <a:endParaRPr lang="en-US"/>
          </a:p>
        </p:txBody>
      </p:sp>
    </p:spTree>
    <p:extLst>
      <p:ext uri="{BB962C8B-B14F-4D97-AF65-F5344CB8AC3E}">
        <p14:creationId xmlns:p14="http://schemas.microsoft.com/office/powerpoint/2010/main" val="79345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713"/>
          </a:xfrm>
          <a:prstGeom prst="rect">
            <a:avLst/>
          </a:prstGeom>
        </p:spPr>
        <p:txBody>
          <a:bodyPr vert="horz" lIns="91440" tIns="45720" rIns="91440" bIns="45720" rtlCol="0"/>
          <a:lstStyle>
            <a:lvl1pPr algn="r">
              <a:defRPr sz="1200"/>
            </a:lvl1pPr>
          </a:lstStyle>
          <a:p>
            <a:fld id="{999FDC91-1D6A-4C32-A6DA-DB83E60E0705}" type="datetimeFigureOut">
              <a:rPr lang="en-US" smtClean="0"/>
              <a:t>4/21/2020</a:t>
            </a:fld>
            <a:endParaRPr lang="en-US"/>
          </a:p>
        </p:txBody>
      </p:sp>
      <p:sp>
        <p:nvSpPr>
          <p:cNvPr id="4" name="Slide Image Placeholder 3"/>
          <p:cNvSpPr>
            <a:spLocks noGrp="1" noRot="1" noChangeAspect="1"/>
          </p:cNvSpPr>
          <p:nvPr>
            <p:ph type="sldImg" idx="2"/>
          </p:nvPr>
        </p:nvSpPr>
        <p:spPr>
          <a:xfrm>
            <a:off x="109538" y="741363"/>
            <a:ext cx="6578600" cy="37020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371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3713"/>
          </a:xfrm>
          <a:prstGeom prst="rect">
            <a:avLst/>
          </a:prstGeom>
        </p:spPr>
        <p:txBody>
          <a:bodyPr vert="horz" lIns="91440" tIns="45720" rIns="91440" bIns="45720" rtlCol="0" anchor="b"/>
          <a:lstStyle>
            <a:lvl1pPr algn="r">
              <a:defRPr sz="1200"/>
            </a:lvl1pPr>
          </a:lstStyle>
          <a:p>
            <a:fld id="{B0612054-99F5-4731-982B-2F4287A28DCA}" type="slidenum">
              <a:rPr lang="en-US" smtClean="0"/>
              <a:t>‹#›</a:t>
            </a:fld>
            <a:endParaRPr lang="en-US"/>
          </a:p>
        </p:txBody>
      </p:sp>
    </p:spTree>
    <p:extLst>
      <p:ext uri="{BB962C8B-B14F-4D97-AF65-F5344CB8AC3E}">
        <p14:creationId xmlns:p14="http://schemas.microsoft.com/office/powerpoint/2010/main" val="572714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getselfhelp.co.uk/breathe.htm"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getselfhelp.co.uk/mindfulness.htm" TargetMode="External"/><Relationship Id="rId5" Type="http://schemas.openxmlformats.org/officeDocument/2006/relationships/hyperlink" Target="https://www.getselfhelp.co.uk/now.htm" TargetMode="External"/><Relationship Id="rId4" Type="http://schemas.openxmlformats.org/officeDocument/2006/relationships/hyperlink" Target="https://www.getselfhelp.co.uk/thoughts.ht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getselfhelp.co.uk/breathe.htm"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getselfhelp.co.uk/mindfulness.htm" TargetMode="External"/><Relationship Id="rId5" Type="http://schemas.openxmlformats.org/officeDocument/2006/relationships/hyperlink" Target="https://www.getselfhelp.co.uk/now.htm" TargetMode="External"/><Relationship Id="rId4" Type="http://schemas.openxmlformats.org/officeDocument/2006/relationships/hyperlink" Target="https://www.getselfhelp.co.uk/thoughts.ht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GAD is the most common type of anxiety disorder. The main symptom of GAD is over worrying about different activities and events. This may feel out of your control. You feel anxious a lot of the time if you have GAD. You might feel ‘on edge’ and alert to your surroundings. GAD can be difficult to diagnose because it does not have some of the unique symptoms of other anxiety disorders. Your doctor is likely to say you have GAD if you have felt anxious for most days over six months and it has had a bad impact on areas of your life.</a:t>
            </a:r>
          </a:p>
          <a:p>
            <a:r>
              <a:rPr lang="en-IE" sz="1200" b="0" i="0" u="none" strike="noStrike" kern="1200" dirty="0">
                <a:solidFill>
                  <a:schemeClr val="tx1"/>
                </a:solidFill>
                <a:effectLst/>
                <a:latin typeface="+mn-lt"/>
                <a:ea typeface="+mn-ea"/>
                <a:cs typeface="+mn-cs"/>
              </a:rPr>
              <a:t>Panic disorder results in regular panic attacks with not particular trigger. They can happen suddenly and feel intense and frightening, it is also possible to dissociate during panic attacks. You may also worry about having another panic attack.</a:t>
            </a:r>
          </a:p>
          <a:p>
            <a:r>
              <a:rPr lang="en-IE" sz="1200" b="0" i="0" u="none" strike="noStrike" kern="1200" dirty="0">
                <a:solidFill>
                  <a:schemeClr val="tx1"/>
                </a:solidFill>
                <a:effectLst/>
                <a:latin typeface="+mn-lt"/>
                <a:ea typeface="+mn-ea"/>
                <a:cs typeface="+mn-cs"/>
              </a:rPr>
              <a:t>Social anxiety disorder is sometimes known as social phobia. Lots of people worry about social situations but if you have social anxiety you will have an intense fear or dread of social or performance situations. This can happen before, during or after the event. You may be worried that you will do something or act in a way that is embarrassing. You might feel aware of the physical signs of your anxiety. </a:t>
            </a:r>
          </a:p>
          <a:p>
            <a:r>
              <a:rPr lang="en-IE" sz="1200" b="0" i="0" u="none" strike="noStrike" kern="1200" dirty="0">
                <a:solidFill>
                  <a:schemeClr val="tx1"/>
                </a:solidFill>
                <a:effectLst/>
                <a:latin typeface="+mn-lt"/>
                <a:ea typeface="+mn-ea"/>
                <a:cs typeface="+mn-cs"/>
              </a:rPr>
              <a:t>A phobia is an overwhelming fear of an object, place, situation, feeling or animal.</a:t>
            </a:r>
          </a:p>
          <a:p>
            <a:r>
              <a:rPr lang="en-IE" sz="1200" b="0" i="0" u="none" strike="noStrike" kern="1200" dirty="0">
                <a:solidFill>
                  <a:schemeClr val="tx1"/>
                </a:solidFill>
                <a:effectLst/>
                <a:latin typeface="+mn-lt"/>
                <a:ea typeface="+mn-ea"/>
                <a:cs typeface="+mn-cs"/>
              </a:rPr>
              <a:t>Phobias are stronger than fears. They develop when a person has increased feelings of danger about a situation or object. Someone with a phobia may arrange their daily routine to avoid the thing that’s causing them anxiety.</a:t>
            </a:r>
          </a:p>
          <a:p>
            <a:r>
              <a:rPr lang="en-IE" sz="1200" b="0" i="0" u="none" strike="noStrike" kern="1200" dirty="0">
                <a:solidFill>
                  <a:schemeClr val="tx1"/>
                </a:solidFill>
                <a:effectLst/>
                <a:latin typeface="+mn-lt"/>
                <a:ea typeface="+mn-ea"/>
                <a:cs typeface="+mn-cs"/>
              </a:rPr>
              <a:t>Agoraphobia is a fear of being in situations where escape might be difficult. Or situations where help wouldn’t be available if things go wrong. This could be:</a:t>
            </a:r>
          </a:p>
          <a:p>
            <a:r>
              <a:rPr lang="en-IE" sz="1200" b="0" i="0" u="none" strike="noStrike" kern="1200" dirty="0">
                <a:solidFill>
                  <a:schemeClr val="tx1"/>
                </a:solidFill>
                <a:effectLst/>
                <a:latin typeface="+mn-lt"/>
                <a:ea typeface="+mn-ea"/>
                <a:cs typeface="+mn-cs"/>
              </a:rPr>
              <a:t>Leaving your home</a:t>
            </a:r>
          </a:p>
          <a:p>
            <a:r>
              <a:rPr lang="en-IE" sz="1200" b="0" i="0" u="none" strike="noStrike" kern="1200" dirty="0">
                <a:solidFill>
                  <a:schemeClr val="tx1"/>
                </a:solidFill>
                <a:effectLst/>
                <a:latin typeface="+mn-lt"/>
                <a:ea typeface="+mn-ea"/>
                <a:cs typeface="+mn-cs"/>
              </a:rPr>
              <a:t>Being in public spaces</a:t>
            </a:r>
          </a:p>
          <a:p>
            <a:r>
              <a:rPr lang="en-IE" sz="1200" b="0" i="0" u="none" strike="noStrike" kern="1200" dirty="0">
                <a:solidFill>
                  <a:schemeClr val="tx1"/>
                </a:solidFill>
                <a:effectLst/>
                <a:latin typeface="+mn-lt"/>
                <a:ea typeface="+mn-ea"/>
                <a:cs typeface="+mn-cs"/>
              </a:rPr>
              <a:t>Using public transport</a:t>
            </a:r>
          </a:p>
          <a:p>
            <a:r>
              <a:rPr lang="en-IE" sz="1200" b="0" i="0" u="none" strike="noStrike" kern="1200" dirty="0">
                <a:solidFill>
                  <a:schemeClr val="tx1"/>
                </a:solidFill>
                <a:effectLst/>
                <a:latin typeface="+mn-lt"/>
                <a:ea typeface="+mn-ea"/>
                <a:cs typeface="+mn-cs"/>
              </a:rPr>
              <a:t>Being in crowded spaces</a:t>
            </a:r>
          </a:p>
          <a:p>
            <a:r>
              <a:rPr lang="en-IE" sz="1200" b="0" i="0" u="none" strike="noStrike" kern="1200" dirty="0">
                <a:solidFill>
                  <a:schemeClr val="tx1"/>
                </a:solidFill>
                <a:effectLst/>
                <a:latin typeface="+mn-lt"/>
                <a:ea typeface="+mn-ea"/>
                <a:cs typeface="+mn-cs"/>
              </a:rPr>
              <a:t>You might find that these situations make you feel distressed, panicked and anxious. You may avoid some situations altogether. This can affect day-to-day life.</a:t>
            </a:r>
          </a:p>
          <a:p>
            <a:r>
              <a:rPr lang="en-IE" sz="1200" b="0" i="0" u="none" strike="noStrike" kern="1200" dirty="0">
                <a:solidFill>
                  <a:schemeClr val="tx1"/>
                </a:solidFill>
                <a:effectLst/>
                <a:latin typeface="+mn-lt"/>
                <a:ea typeface="+mn-ea"/>
                <a:cs typeface="+mn-cs"/>
              </a:rPr>
              <a:t>You will have obsessions, compulsion or both if you have OCD.</a:t>
            </a:r>
          </a:p>
          <a:p>
            <a:r>
              <a:rPr lang="en-IE" sz="1200" b="0" i="0" u="none" strike="noStrike" kern="1200" dirty="0">
                <a:solidFill>
                  <a:schemeClr val="tx1"/>
                </a:solidFill>
                <a:effectLst/>
                <a:latin typeface="+mn-lt"/>
                <a:ea typeface="+mn-ea"/>
                <a:cs typeface="+mn-cs"/>
              </a:rPr>
              <a:t>An obsession is an unwelcome thought or image that you keep thinking about and is largely out of your control. These can be difficult to ignore. These thoughts can be disturbing, which can make you feel distressed and anxious.</a:t>
            </a:r>
          </a:p>
          <a:p>
            <a:r>
              <a:rPr lang="en-IE" sz="1200" b="0" i="0" u="none" strike="noStrike" kern="1200" dirty="0">
                <a:solidFill>
                  <a:schemeClr val="tx1"/>
                </a:solidFill>
                <a:effectLst/>
                <a:latin typeface="+mn-lt"/>
                <a:ea typeface="+mn-ea"/>
                <a:cs typeface="+mn-cs"/>
              </a:rPr>
              <a:t>Compulsion is something you think about or do repeatedly to relieve anxiety. This can be hidden or obvious. Such as saying a phrase in your head to calm yourself. Or checking that the front door is locked.</a:t>
            </a:r>
          </a:p>
          <a:p>
            <a:r>
              <a:rPr lang="en-IE" sz="1200" b="0" i="0" u="none" strike="noStrike" kern="1200" dirty="0">
                <a:solidFill>
                  <a:schemeClr val="tx1"/>
                </a:solidFill>
                <a:effectLst/>
                <a:latin typeface="+mn-lt"/>
                <a:ea typeface="+mn-ea"/>
                <a:cs typeface="+mn-cs"/>
              </a:rPr>
              <a:t>You have PTSD if your anxiety symptoms were caused by a threatening life situation, such as a train crash or fire. You can feel anxious for months or years after the event even if you weren’t physically harmed at the time.</a:t>
            </a:r>
            <a:endParaRPr lang="en-US" dirty="0"/>
          </a:p>
        </p:txBody>
      </p:sp>
      <p:sp>
        <p:nvSpPr>
          <p:cNvPr id="4" name="Slide Number Placeholder 3"/>
          <p:cNvSpPr>
            <a:spLocks noGrp="1"/>
          </p:cNvSpPr>
          <p:nvPr>
            <p:ph type="sldNum" sz="quarter" idx="10"/>
          </p:nvPr>
        </p:nvSpPr>
        <p:spPr/>
        <p:txBody>
          <a:bodyPr/>
          <a:lstStyle/>
          <a:p>
            <a:fld id="{B0612054-99F5-4731-982B-2F4287A28DCA}" type="slidenum">
              <a:rPr lang="en-US" smtClean="0"/>
              <a:t>4</a:t>
            </a:fld>
            <a:endParaRPr lang="en-US"/>
          </a:p>
        </p:txBody>
      </p:sp>
    </p:spTree>
    <p:extLst>
      <p:ext uri="{BB962C8B-B14F-4D97-AF65-F5344CB8AC3E}">
        <p14:creationId xmlns:p14="http://schemas.microsoft.com/office/powerpoint/2010/main" val="1101269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number of professional supports available to help you manage your anxiety. In college the student counselling service is available to all students and appointments can be made online at studentcounselling@iadt.ie. The Student Learning Centre and Disability Office are also available to support students who may feel anxious about their workload, </a:t>
            </a:r>
            <a:r>
              <a:rPr lang="en-US"/>
              <a:t>presentations etc. </a:t>
            </a:r>
            <a:endParaRPr lang="en-IE"/>
          </a:p>
        </p:txBody>
      </p:sp>
      <p:sp>
        <p:nvSpPr>
          <p:cNvPr id="4" name="Slide Number Placeholder 3"/>
          <p:cNvSpPr>
            <a:spLocks noGrp="1"/>
          </p:cNvSpPr>
          <p:nvPr>
            <p:ph type="sldNum" sz="quarter" idx="5"/>
          </p:nvPr>
        </p:nvSpPr>
        <p:spPr/>
        <p:txBody>
          <a:bodyPr/>
          <a:lstStyle/>
          <a:p>
            <a:fld id="{B0612054-99F5-4731-982B-2F4287A28DCA}" type="slidenum">
              <a:rPr lang="en-US" smtClean="0"/>
              <a:t>17</a:t>
            </a:fld>
            <a:endParaRPr lang="en-US"/>
          </a:p>
        </p:txBody>
      </p:sp>
    </p:spTree>
    <p:extLst>
      <p:ext uri="{BB962C8B-B14F-4D97-AF65-F5344CB8AC3E}">
        <p14:creationId xmlns:p14="http://schemas.microsoft.com/office/powerpoint/2010/main" val="274728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Anxiety is something you can overcome and learn to cope with. Anxiety is an important factor in our lives and can help us to some degrees e.g. keeps us safe and keeps us focused and motivated in college. The important skill to learn is how to stay in control and you will be able to do this by challenging your thinking to create more balanced thoughts, using the APPLE technique and focusing on your breathing.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18</a:t>
            </a:fld>
            <a:endParaRPr lang="en-US"/>
          </a:p>
        </p:txBody>
      </p:sp>
    </p:spTree>
    <p:extLst>
      <p:ext uri="{BB962C8B-B14F-4D97-AF65-F5344CB8AC3E}">
        <p14:creationId xmlns:p14="http://schemas.microsoft.com/office/powerpoint/2010/main" val="2145136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Whilst avoiding people or situations might help you feel better at that time, it doesn't make your anxiety any better over a longer period. If you're frightened that your anxiety will make you pass out or vomit in the supermarket aisle, you won't find out that won't actually happen, because you don't go. So the belief that it will happen remains, along with the anxiety.</a:t>
            </a:r>
            <a:br>
              <a:rPr lang="en-IE" dirty="0"/>
            </a:br>
            <a:br>
              <a:rPr lang="en-IE" dirty="0"/>
            </a:br>
            <a:endParaRPr lang="en-US" dirty="0"/>
          </a:p>
        </p:txBody>
      </p:sp>
      <p:sp>
        <p:nvSpPr>
          <p:cNvPr id="4" name="Slide Number Placeholder 3"/>
          <p:cNvSpPr>
            <a:spLocks noGrp="1"/>
          </p:cNvSpPr>
          <p:nvPr>
            <p:ph type="sldNum" sz="quarter" idx="10"/>
          </p:nvPr>
        </p:nvSpPr>
        <p:spPr/>
        <p:txBody>
          <a:bodyPr/>
          <a:lstStyle/>
          <a:p>
            <a:fld id="{B0612054-99F5-4731-982B-2F4287A28DCA}" type="slidenum">
              <a:rPr lang="en-US" smtClean="0"/>
              <a:t>5</a:t>
            </a:fld>
            <a:endParaRPr lang="en-US"/>
          </a:p>
        </p:txBody>
      </p:sp>
    </p:spTree>
    <p:extLst>
      <p:ext uri="{BB962C8B-B14F-4D97-AF65-F5344CB8AC3E}">
        <p14:creationId xmlns:p14="http://schemas.microsoft.com/office/powerpoint/2010/main" val="903530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of the common symptoms you might notice in yourself and/or others.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6</a:t>
            </a:fld>
            <a:endParaRPr lang="en-US"/>
          </a:p>
        </p:txBody>
      </p:sp>
    </p:spTree>
    <p:extLst>
      <p:ext uri="{BB962C8B-B14F-4D97-AF65-F5344CB8AC3E}">
        <p14:creationId xmlns:p14="http://schemas.microsoft.com/office/powerpoint/2010/main" val="2350307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u="none" strike="noStrike" kern="1200" dirty="0">
                <a:solidFill>
                  <a:schemeClr val="tx1"/>
                </a:solidFill>
                <a:effectLst/>
                <a:latin typeface="+mn-lt"/>
                <a:ea typeface="+mn-ea"/>
                <a:cs typeface="+mn-cs"/>
              </a:rPr>
              <a:t>Anxiety is the body's way of responding to being in danger. Adrenaline is rushed into our bloodstream to enable us to run away or fight. This happens whether the danger is real, or whether we believe the danger is there when actually there is none. It is the body's alarm and survival mechanism. Primitive man wouldn't have survived for long without this life-saving response. It works so well, that it often kicks in when it's not needed - when the danger is in our heads rather than in reality. We think we're in danger, so that's enough to trigger the system to go, go, go! People who get anxious tend to get into scanning mode - where they're constantly on the lookout for danger, hyper-alert to any of the signals, and make it more likely that the alarm system will be activated.</a:t>
            </a:r>
            <a:endParaRPr lang="en-US" dirty="0"/>
          </a:p>
        </p:txBody>
      </p:sp>
      <p:sp>
        <p:nvSpPr>
          <p:cNvPr id="4" name="Slide Number Placeholder 3"/>
          <p:cNvSpPr>
            <a:spLocks noGrp="1"/>
          </p:cNvSpPr>
          <p:nvPr>
            <p:ph type="sldNum" sz="quarter" idx="10"/>
          </p:nvPr>
        </p:nvSpPr>
        <p:spPr/>
        <p:txBody>
          <a:bodyPr/>
          <a:lstStyle/>
          <a:p>
            <a:fld id="{B0612054-99F5-4731-982B-2F4287A28DCA}" type="slidenum">
              <a:rPr lang="en-US" smtClean="0"/>
              <a:t>7</a:t>
            </a:fld>
            <a:endParaRPr lang="en-US"/>
          </a:p>
        </p:txBody>
      </p:sp>
    </p:spTree>
    <p:extLst>
      <p:ext uri="{BB962C8B-B14F-4D97-AF65-F5344CB8AC3E}">
        <p14:creationId xmlns:p14="http://schemas.microsoft.com/office/powerpoint/2010/main" val="2349300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 of the cycle interacts with each other and can impact our thoughts, feelings and behaviors.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8</a:t>
            </a:fld>
            <a:endParaRPr lang="en-US"/>
          </a:p>
        </p:txBody>
      </p:sp>
    </p:spTree>
    <p:extLst>
      <p:ext uri="{BB962C8B-B14F-4D97-AF65-F5344CB8AC3E}">
        <p14:creationId xmlns:p14="http://schemas.microsoft.com/office/powerpoint/2010/main" val="186641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negative thoughts such as ‘I wont be able to cope’ leads to increased feelings of anxiety and makes us more likely to want to avoid going places. We need to intervene at any part of the cycle (i.e. thoughts, feelings, </a:t>
            </a:r>
            <a:r>
              <a:rPr lang="en-US" dirty="0" err="1"/>
              <a:t>behaviours</a:t>
            </a:r>
            <a:r>
              <a:rPr lang="en-US" dirty="0"/>
              <a:t>) in order to break the cycle. </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9</a:t>
            </a:fld>
            <a:endParaRPr lang="en-US"/>
          </a:p>
        </p:txBody>
      </p:sp>
    </p:spTree>
    <p:extLst>
      <p:ext uri="{BB962C8B-B14F-4D97-AF65-F5344CB8AC3E}">
        <p14:creationId xmlns:p14="http://schemas.microsoft.com/office/powerpoint/2010/main" val="306883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mentioned, everyone can relate to the feeling of anxiety however it is important to recognize when anxiety becomes a problem for you or a loved one.</a:t>
            </a:r>
            <a:endParaRPr lang="en-IE" dirty="0"/>
          </a:p>
        </p:txBody>
      </p:sp>
      <p:sp>
        <p:nvSpPr>
          <p:cNvPr id="4" name="Slide Number Placeholder 3"/>
          <p:cNvSpPr>
            <a:spLocks noGrp="1"/>
          </p:cNvSpPr>
          <p:nvPr>
            <p:ph type="sldNum" sz="quarter" idx="5"/>
          </p:nvPr>
        </p:nvSpPr>
        <p:spPr/>
        <p:txBody>
          <a:bodyPr/>
          <a:lstStyle/>
          <a:p>
            <a:fld id="{B0612054-99F5-4731-982B-2F4287A28DCA}" type="slidenum">
              <a:rPr lang="en-US" smtClean="0"/>
              <a:t>10</a:t>
            </a:fld>
            <a:endParaRPr lang="en-US"/>
          </a:p>
        </p:txBody>
      </p:sp>
    </p:spTree>
    <p:extLst>
      <p:ext uri="{BB962C8B-B14F-4D97-AF65-F5344CB8AC3E}">
        <p14:creationId xmlns:p14="http://schemas.microsoft.com/office/powerpoint/2010/main" val="71055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solidFill>
                  <a:srgbClr val="000000"/>
                </a:solidFill>
                <a:latin typeface="Arial" panose="020B0604020202020204" pitchFamily="34" charset="0"/>
              </a:rPr>
              <a:t>ACKNOWLEDGE </a:t>
            </a:r>
            <a:r>
              <a:rPr lang="en-IE" dirty="0">
                <a:solidFill>
                  <a:srgbClr val="000000"/>
                </a:solidFill>
                <a:latin typeface="Arial" panose="020B0604020202020204" pitchFamily="34" charset="0"/>
              </a:rPr>
              <a:t>- Notice and acknowledge the uncertainty as it comes to mind.</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PAUSE </a:t>
            </a:r>
            <a:r>
              <a:rPr lang="en-IE" dirty="0">
                <a:solidFill>
                  <a:srgbClr val="000000"/>
                </a:solidFill>
                <a:latin typeface="Arial" panose="020B0604020202020204" pitchFamily="34" charset="0"/>
              </a:rPr>
              <a:t>- Don't react as you normally do.  Don't react at all.  Just pause, and</a:t>
            </a:r>
            <a:r>
              <a:rPr lang="en-IE" dirty="0">
                <a:solidFill>
                  <a:srgbClr val="0066FF"/>
                </a:solidFill>
                <a:latin typeface="Arial" panose="020B0604020202020204" pitchFamily="34" charset="0"/>
                <a:hlinkClick r:id="rId3"/>
              </a:rPr>
              <a:t> breathe</a:t>
            </a:r>
            <a:r>
              <a:rPr lang="en-IE" dirty="0">
                <a:solidFill>
                  <a:srgbClr val="000000"/>
                </a:solidFill>
                <a:latin typeface="Arial" panose="020B0604020202020204" pitchFamily="34" charset="0"/>
              </a:rPr>
              <a:t>.  </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PULL BACK</a:t>
            </a:r>
            <a:r>
              <a:rPr lang="en-IE" dirty="0">
                <a:solidFill>
                  <a:srgbClr val="000000"/>
                </a:solidFill>
                <a:latin typeface="Arial" panose="020B0604020202020204" pitchFamily="34" charset="0"/>
              </a:rPr>
              <a:t> - Tell yourself this is just the anxiety or depression talking, and this thought or feeling is </a:t>
            </a:r>
            <a:r>
              <a:rPr lang="en-IE" u="sng" dirty="0">
                <a:solidFill>
                  <a:srgbClr val="000000"/>
                </a:solidFill>
                <a:latin typeface="Arial" panose="020B0604020202020204" pitchFamily="34" charset="0"/>
              </a:rPr>
              <a:t>only</a:t>
            </a:r>
            <a:r>
              <a:rPr lang="en-IE" dirty="0">
                <a:solidFill>
                  <a:srgbClr val="000000"/>
                </a:solidFill>
                <a:latin typeface="Arial" panose="020B0604020202020204" pitchFamily="34" charset="0"/>
              </a:rPr>
              <a:t> a</a:t>
            </a:r>
            <a:r>
              <a:rPr lang="en-IE" dirty="0">
                <a:solidFill>
                  <a:srgbClr val="0066FF"/>
                </a:solidFill>
                <a:latin typeface="Arial" panose="020B0604020202020204" pitchFamily="34" charset="0"/>
                <a:hlinkClick r:id="rId4"/>
              </a:rPr>
              <a:t> thought</a:t>
            </a:r>
            <a:r>
              <a:rPr lang="en-IE" dirty="0">
                <a:solidFill>
                  <a:srgbClr val="000000"/>
                </a:solidFill>
                <a:latin typeface="Arial" panose="020B0604020202020204" pitchFamily="34" charset="0"/>
              </a:rPr>
              <a:t> or feeling.  </a:t>
            </a:r>
            <a:r>
              <a:rPr lang="en-IE" b="1" i="1" dirty="0">
                <a:solidFill>
                  <a:srgbClr val="000000"/>
                </a:solidFill>
                <a:latin typeface="Arial" panose="020B0604020202020204" pitchFamily="34" charset="0"/>
              </a:rPr>
              <a:t>Don't believe everything you think!</a:t>
            </a:r>
            <a:r>
              <a:rPr lang="en-IE" b="1" dirty="0">
                <a:solidFill>
                  <a:srgbClr val="000000"/>
                </a:solidFill>
                <a:latin typeface="Arial" panose="020B0604020202020204" pitchFamily="34" charset="0"/>
              </a:rPr>
              <a:t>  </a:t>
            </a:r>
            <a:r>
              <a:rPr lang="en-IE" dirty="0">
                <a:solidFill>
                  <a:srgbClr val="000000"/>
                </a:solidFill>
                <a:latin typeface="Arial" panose="020B0604020202020204" pitchFamily="34" charset="0"/>
              </a:rPr>
              <a:t>Thoughts are not statements of fact.</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LET GO</a:t>
            </a:r>
            <a:r>
              <a:rPr lang="en-IE" dirty="0">
                <a:solidFill>
                  <a:srgbClr val="000000"/>
                </a:solidFill>
                <a:latin typeface="Arial" panose="020B0604020202020204" pitchFamily="34" charset="0"/>
              </a:rPr>
              <a:t> - Let go of the thought or feeling.    It will pass.  You don't have to respond to them.  You might imagine them floating away in a bubble or cloud.</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EXPLORE</a:t>
            </a:r>
            <a:r>
              <a:rPr lang="en-IE" dirty="0">
                <a:solidFill>
                  <a:srgbClr val="000000"/>
                </a:solidFill>
                <a:latin typeface="Arial" panose="020B0604020202020204" pitchFamily="34" charset="0"/>
              </a:rPr>
              <a:t> - Explore the present moment, because right now, in this moment, all is well.  Notice your </a:t>
            </a:r>
            <a:r>
              <a:rPr lang="en-IE" dirty="0">
                <a:solidFill>
                  <a:srgbClr val="0066FF"/>
                </a:solidFill>
                <a:latin typeface="Arial" panose="020B0604020202020204" pitchFamily="34" charset="0"/>
                <a:hlinkClick r:id="rId3"/>
              </a:rPr>
              <a:t>breathing</a:t>
            </a:r>
            <a:r>
              <a:rPr lang="en-IE" dirty="0">
                <a:solidFill>
                  <a:srgbClr val="000000"/>
                </a:solidFill>
                <a:latin typeface="Arial" panose="020B0604020202020204" pitchFamily="34" charset="0"/>
              </a:rPr>
              <a:t>, and the sensations of breathing.  Notice the ground beneath you.  Look around and notice what you see, what you hear, what you can touch, what you can smell.  Right </a:t>
            </a:r>
            <a:r>
              <a:rPr lang="en-IE" dirty="0">
                <a:solidFill>
                  <a:srgbClr val="0066FF"/>
                </a:solidFill>
                <a:latin typeface="Arial" panose="020B0604020202020204" pitchFamily="34" charset="0"/>
                <a:hlinkClick r:id="rId5"/>
              </a:rPr>
              <a:t>NOW</a:t>
            </a:r>
            <a:r>
              <a:rPr lang="en-IE" dirty="0">
                <a:solidFill>
                  <a:srgbClr val="000000"/>
                </a:solidFill>
                <a:latin typeface="Arial" panose="020B0604020202020204" pitchFamily="34" charset="0"/>
              </a:rPr>
              <a:t>.  Then, SHIFT YOUR FOCUS OF ATTENTION to something else - on what you need to do, on what you were doing before you noticed the worry, or do something else - </a:t>
            </a:r>
            <a:r>
              <a:rPr lang="en-IE" dirty="0">
                <a:solidFill>
                  <a:srgbClr val="0066FF"/>
                </a:solidFill>
                <a:latin typeface="Arial" panose="020B0604020202020204" pitchFamily="34" charset="0"/>
                <a:hlinkClick r:id="rId6"/>
              </a:rPr>
              <a:t>mindfully</a:t>
            </a:r>
            <a:r>
              <a:rPr lang="en-IE" dirty="0">
                <a:solidFill>
                  <a:srgbClr val="000000"/>
                </a:solidFill>
                <a:latin typeface="Arial" panose="020B0604020202020204" pitchFamily="34" charset="0"/>
              </a:rPr>
              <a:t>, with your full attention.</a:t>
            </a:r>
            <a:endParaRPr lang="en-IE" dirty="0">
              <a:solidFill>
                <a:srgbClr val="000000"/>
              </a:solidFill>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0612054-99F5-4731-982B-2F4287A28DCA}" type="slidenum">
              <a:rPr lang="en-US" smtClean="0"/>
              <a:t>15</a:t>
            </a:fld>
            <a:endParaRPr lang="en-US"/>
          </a:p>
        </p:txBody>
      </p:sp>
    </p:spTree>
    <p:extLst>
      <p:ext uri="{BB962C8B-B14F-4D97-AF65-F5344CB8AC3E}">
        <p14:creationId xmlns:p14="http://schemas.microsoft.com/office/powerpoint/2010/main" val="580782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b="1" dirty="0">
                <a:solidFill>
                  <a:srgbClr val="000000"/>
                </a:solidFill>
                <a:latin typeface="Arial" panose="020B0604020202020204" pitchFamily="34" charset="0"/>
              </a:rPr>
              <a:t>ACKNOWLEDGE </a:t>
            </a:r>
            <a:r>
              <a:rPr lang="en-IE" dirty="0">
                <a:solidFill>
                  <a:srgbClr val="000000"/>
                </a:solidFill>
                <a:latin typeface="Arial" panose="020B0604020202020204" pitchFamily="34" charset="0"/>
              </a:rPr>
              <a:t>- Notice and acknowledge the uncertainty as it comes to mind.</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PAUSE </a:t>
            </a:r>
            <a:r>
              <a:rPr lang="en-IE" dirty="0">
                <a:solidFill>
                  <a:srgbClr val="000000"/>
                </a:solidFill>
                <a:latin typeface="Arial" panose="020B0604020202020204" pitchFamily="34" charset="0"/>
              </a:rPr>
              <a:t>- Don't react as you normally do.  Don't react at all.  Just pause, and</a:t>
            </a:r>
            <a:r>
              <a:rPr lang="en-IE" dirty="0">
                <a:solidFill>
                  <a:srgbClr val="0066FF"/>
                </a:solidFill>
                <a:latin typeface="Arial" panose="020B0604020202020204" pitchFamily="34" charset="0"/>
                <a:hlinkClick r:id="rId3"/>
              </a:rPr>
              <a:t> breathe</a:t>
            </a:r>
            <a:r>
              <a:rPr lang="en-IE" dirty="0">
                <a:solidFill>
                  <a:srgbClr val="000000"/>
                </a:solidFill>
                <a:latin typeface="Arial" panose="020B0604020202020204" pitchFamily="34" charset="0"/>
              </a:rPr>
              <a:t>.  </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PULL BACK</a:t>
            </a:r>
            <a:r>
              <a:rPr lang="en-IE" dirty="0">
                <a:solidFill>
                  <a:srgbClr val="000000"/>
                </a:solidFill>
                <a:latin typeface="Arial" panose="020B0604020202020204" pitchFamily="34" charset="0"/>
              </a:rPr>
              <a:t> - Tell yourself this is just the anxiety or depression talking, and this thought or feeling is </a:t>
            </a:r>
            <a:r>
              <a:rPr lang="en-IE" u="sng" dirty="0">
                <a:solidFill>
                  <a:srgbClr val="000000"/>
                </a:solidFill>
                <a:latin typeface="Arial" panose="020B0604020202020204" pitchFamily="34" charset="0"/>
              </a:rPr>
              <a:t>only</a:t>
            </a:r>
            <a:r>
              <a:rPr lang="en-IE" dirty="0">
                <a:solidFill>
                  <a:srgbClr val="000000"/>
                </a:solidFill>
                <a:latin typeface="Arial" panose="020B0604020202020204" pitchFamily="34" charset="0"/>
              </a:rPr>
              <a:t> a</a:t>
            </a:r>
            <a:r>
              <a:rPr lang="en-IE" dirty="0">
                <a:solidFill>
                  <a:srgbClr val="0066FF"/>
                </a:solidFill>
                <a:latin typeface="Arial" panose="020B0604020202020204" pitchFamily="34" charset="0"/>
                <a:hlinkClick r:id="rId4"/>
              </a:rPr>
              <a:t> thought</a:t>
            </a:r>
            <a:r>
              <a:rPr lang="en-IE" dirty="0">
                <a:solidFill>
                  <a:srgbClr val="000000"/>
                </a:solidFill>
                <a:latin typeface="Arial" panose="020B0604020202020204" pitchFamily="34" charset="0"/>
              </a:rPr>
              <a:t> or feeling.  </a:t>
            </a:r>
            <a:r>
              <a:rPr lang="en-IE" b="1" i="1" dirty="0">
                <a:solidFill>
                  <a:srgbClr val="000000"/>
                </a:solidFill>
                <a:latin typeface="Arial" panose="020B0604020202020204" pitchFamily="34" charset="0"/>
              </a:rPr>
              <a:t>Don't believe everything you think!</a:t>
            </a:r>
            <a:r>
              <a:rPr lang="en-IE" b="1" dirty="0">
                <a:solidFill>
                  <a:srgbClr val="000000"/>
                </a:solidFill>
                <a:latin typeface="Arial" panose="020B0604020202020204" pitchFamily="34" charset="0"/>
              </a:rPr>
              <a:t>  </a:t>
            </a:r>
            <a:r>
              <a:rPr lang="en-IE" dirty="0">
                <a:solidFill>
                  <a:srgbClr val="000000"/>
                </a:solidFill>
                <a:latin typeface="Arial" panose="020B0604020202020204" pitchFamily="34" charset="0"/>
              </a:rPr>
              <a:t>Thoughts are not statements of fact.</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LET GO</a:t>
            </a:r>
            <a:r>
              <a:rPr lang="en-IE" dirty="0">
                <a:solidFill>
                  <a:srgbClr val="000000"/>
                </a:solidFill>
                <a:latin typeface="Arial" panose="020B0604020202020204" pitchFamily="34" charset="0"/>
              </a:rPr>
              <a:t> - Let go of the thought or feeling.    It will pass.  You don't have to respond to them.  You might imagine them floating away in a bubble or cloud.</a:t>
            </a:r>
            <a:endParaRPr lang="en-IE" dirty="0">
              <a:solidFill>
                <a:srgbClr val="000000"/>
              </a:solidFill>
              <a:latin typeface="arial" panose="020B0604020202020204" pitchFamily="34" charset="0"/>
            </a:endParaRPr>
          </a:p>
          <a:p>
            <a:r>
              <a:rPr lang="en-IE" b="1" dirty="0">
                <a:solidFill>
                  <a:srgbClr val="000000"/>
                </a:solidFill>
                <a:latin typeface="Arial" panose="020B0604020202020204" pitchFamily="34" charset="0"/>
              </a:rPr>
              <a:t>EXPLORE</a:t>
            </a:r>
            <a:r>
              <a:rPr lang="en-IE" dirty="0">
                <a:solidFill>
                  <a:srgbClr val="000000"/>
                </a:solidFill>
                <a:latin typeface="Arial" panose="020B0604020202020204" pitchFamily="34" charset="0"/>
              </a:rPr>
              <a:t> - Explore the present moment, because right now, in this moment, all is well.  Notice your </a:t>
            </a:r>
            <a:r>
              <a:rPr lang="en-IE" dirty="0">
                <a:solidFill>
                  <a:srgbClr val="0066FF"/>
                </a:solidFill>
                <a:latin typeface="Arial" panose="020B0604020202020204" pitchFamily="34" charset="0"/>
                <a:hlinkClick r:id="rId3"/>
              </a:rPr>
              <a:t>breathing</a:t>
            </a:r>
            <a:r>
              <a:rPr lang="en-IE" dirty="0">
                <a:solidFill>
                  <a:srgbClr val="000000"/>
                </a:solidFill>
                <a:latin typeface="Arial" panose="020B0604020202020204" pitchFamily="34" charset="0"/>
              </a:rPr>
              <a:t>, and the sensations of breathing.  Notice the ground beneath you.  Look around and notice what you see, what you hear, what you can touch, what you can smell.  Right </a:t>
            </a:r>
            <a:r>
              <a:rPr lang="en-IE" dirty="0">
                <a:solidFill>
                  <a:srgbClr val="0066FF"/>
                </a:solidFill>
                <a:latin typeface="Arial" panose="020B0604020202020204" pitchFamily="34" charset="0"/>
                <a:hlinkClick r:id="rId5"/>
              </a:rPr>
              <a:t>NOW</a:t>
            </a:r>
            <a:r>
              <a:rPr lang="en-IE" dirty="0">
                <a:solidFill>
                  <a:srgbClr val="000000"/>
                </a:solidFill>
                <a:latin typeface="Arial" panose="020B0604020202020204" pitchFamily="34" charset="0"/>
              </a:rPr>
              <a:t>.  Then, SHIFT YOUR FOCUS OF ATTENTION to something else - on what you need to do, on what you were doing before you noticed the worry, or do something else - </a:t>
            </a:r>
            <a:r>
              <a:rPr lang="en-IE" dirty="0">
                <a:solidFill>
                  <a:srgbClr val="0066FF"/>
                </a:solidFill>
                <a:latin typeface="Arial" panose="020B0604020202020204" pitchFamily="34" charset="0"/>
                <a:hlinkClick r:id="rId6"/>
              </a:rPr>
              <a:t>mindfully</a:t>
            </a:r>
            <a:r>
              <a:rPr lang="en-IE" dirty="0">
                <a:solidFill>
                  <a:srgbClr val="000000"/>
                </a:solidFill>
                <a:latin typeface="Arial" panose="020B0604020202020204" pitchFamily="34" charset="0"/>
              </a:rPr>
              <a:t>, with your full attention.</a:t>
            </a:r>
            <a:endParaRPr lang="en-IE" dirty="0">
              <a:solidFill>
                <a:srgbClr val="000000"/>
              </a:solidFill>
              <a:latin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0"/>
          </p:nvPr>
        </p:nvSpPr>
        <p:spPr/>
        <p:txBody>
          <a:bodyPr/>
          <a:lstStyle/>
          <a:p>
            <a:fld id="{B0612054-99F5-4731-982B-2F4287A28DCA}" type="slidenum">
              <a:rPr lang="en-US" smtClean="0"/>
              <a:t>16</a:t>
            </a:fld>
            <a:endParaRPr lang="en-US"/>
          </a:p>
        </p:txBody>
      </p:sp>
    </p:spTree>
    <p:extLst>
      <p:ext uri="{BB962C8B-B14F-4D97-AF65-F5344CB8AC3E}">
        <p14:creationId xmlns:p14="http://schemas.microsoft.com/office/powerpoint/2010/main" val="3843090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1E700B27-DE4C-4B9E-BB11-B9027034A00F}" type="datetimeFigureOut">
              <a:rPr lang="en-US" dirty="0"/>
              <a:pPr/>
              <a:t>4/21/2020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0F4739-9812-4A9F-890D-2AD6BA5F6EE8}"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8845AC5-A3F8-44AA-BA8F-596CDCC976D3}"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873B183-A821-4095-A363-9EC968635539}"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4D01B4-0AA5-45E6-B2E6-5FA4078AEBCF}"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147335C-0450-40D7-8612-B3203BED4F28}"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D246A105-2A1C-4284-B4EA-07CF89B1A393}"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DBE609-F3F2-45E6-BD6A-E03A8C86C1AE}"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4AD68-089C-4467-A8F3-EA2BBCA6B44E}"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C51FCE-E4BB-4680-8E50-3C0E348D2609}"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AA073D-A903-47F8-8D16-77642FB0DF1F}" type="datetimeFigureOut">
              <a:rPr lang="en-US" dirty="0"/>
              <a:t>4/21/2020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91FA40-626B-4CA1-85D0-7A9016E395BA}"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F425EA-B9DC-48A7-991E-9A82573B1B21}" type="datetimeFigureOut">
              <a:rPr lang="en-US" dirty="0"/>
              <a:t>4/21/2020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B97F8-6CEB-469B-AFCC-889F2A2B1D5A}" type="datetimeFigureOut">
              <a:rPr lang="en-US" dirty="0"/>
              <a:t>4/21/2020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179F-009E-4FA5-B091-7EBB82A185BD}" type="datetimeFigureOut">
              <a:rPr lang="en-US" dirty="0"/>
              <a:t>4/21/2020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665CEB-0076-4E37-B880-BCEA9784DE0A}"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149E5E-3896-4118-99A7-7B85668F1C5E}" type="datetimeFigureOut">
              <a:rPr lang="en-US" dirty="0"/>
              <a:t>4/21/2020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7E0D914D-B099-4142-A885-11F276715148}" type="datetimeFigureOut">
              <a:rPr lang="en-US" dirty="0"/>
              <a:t>4/21/2020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etselfhelp.co.uk/breathe.ht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hyperlink" Target="https://www.getselfhelp.co.uk/thoughts.ht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etselfhelp.co.uk/breathe.ht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jpg"/><Relationship Id="rId5" Type="http://schemas.openxmlformats.org/officeDocument/2006/relationships/hyperlink" Target="https://www.getselfhelp.co.uk/mindfulness.htm" TargetMode="External"/><Relationship Id="rId4" Type="http://schemas.openxmlformats.org/officeDocument/2006/relationships/hyperlink" Target="https://www.getselfhelp.co.uk/now.ht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2614" y="1159642"/>
            <a:ext cx="6415577" cy="3389142"/>
          </a:xfrm>
        </p:spPr>
        <p:txBody>
          <a:bodyPr/>
          <a:lstStyle/>
          <a:p>
            <a:r>
              <a:rPr lang="en-IE" sz="6000" dirty="0"/>
              <a:t>Learning about Anxiety</a:t>
            </a:r>
          </a:p>
        </p:txBody>
      </p:sp>
      <p:sp>
        <p:nvSpPr>
          <p:cNvPr id="3" name="Subtitle 2"/>
          <p:cNvSpPr>
            <a:spLocks noGrp="1"/>
          </p:cNvSpPr>
          <p:nvPr>
            <p:ph type="subTitle" idx="1"/>
          </p:nvPr>
        </p:nvSpPr>
        <p:spPr>
          <a:xfrm>
            <a:off x="5392614" y="4656138"/>
            <a:ext cx="5939694" cy="861420"/>
          </a:xfrm>
        </p:spPr>
        <p:txBody>
          <a:bodyPr>
            <a:normAutofit/>
          </a:bodyPr>
          <a:lstStyle/>
          <a:p>
            <a:r>
              <a:rPr lang="en-IE" dirty="0"/>
              <a:t>Aisling Hagerty &amp; Joanna Gorniak</a:t>
            </a:r>
          </a:p>
          <a:p>
            <a:r>
              <a:rPr lang="en-IE" dirty="0"/>
              <a:t>Student Services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4615" y="544524"/>
            <a:ext cx="1648192" cy="1010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stretch>
            <a:fillRect/>
          </a:stretch>
        </p:blipFill>
        <p:spPr>
          <a:xfrm>
            <a:off x="555812" y="2021428"/>
            <a:ext cx="4733364" cy="2930769"/>
          </a:xfrm>
          <a:prstGeom prst="rect">
            <a:avLst/>
          </a:prstGeom>
        </p:spPr>
      </p:pic>
    </p:spTree>
    <p:extLst>
      <p:ext uri="{BB962C8B-B14F-4D97-AF65-F5344CB8AC3E}">
        <p14:creationId xmlns:p14="http://schemas.microsoft.com/office/powerpoint/2010/main" val="354395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2263" b="888"/>
          <a:stretch/>
        </p:blipFill>
        <p:spPr>
          <a:xfrm>
            <a:off x="3505200" y="0"/>
            <a:ext cx="4589929" cy="6842907"/>
          </a:xfrm>
          <a:prstGeom prst="rect">
            <a:avLst/>
          </a:prstGeom>
        </p:spPr>
      </p:pic>
    </p:spTree>
    <p:extLst>
      <p:ext uri="{BB962C8B-B14F-4D97-AF65-F5344CB8AC3E}">
        <p14:creationId xmlns:p14="http://schemas.microsoft.com/office/powerpoint/2010/main" val="290657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Help you Cope</a:t>
            </a:r>
          </a:p>
        </p:txBody>
      </p:sp>
      <p:sp>
        <p:nvSpPr>
          <p:cNvPr id="3" name="Content Placeholder 2"/>
          <p:cNvSpPr>
            <a:spLocks noGrp="1"/>
          </p:cNvSpPr>
          <p:nvPr>
            <p:ph idx="1"/>
          </p:nvPr>
        </p:nvSpPr>
        <p:spPr>
          <a:xfrm>
            <a:off x="1154955" y="2477477"/>
            <a:ext cx="8761412" cy="3899877"/>
          </a:xfrm>
        </p:spPr>
        <p:txBody>
          <a:bodyPr>
            <a:normAutofit/>
          </a:bodyPr>
          <a:lstStyle/>
          <a:p>
            <a:r>
              <a:rPr lang="en-US" sz="2000" b="1" dirty="0"/>
              <a:t>Remember Anxiety is something we all experience to varying degrees and is something you can learn to cope with once you have the correct skills. </a:t>
            </a:r>
          </a:p>
          <a:p>
            <a:r>
              <a:rPr lang="en-US" sz="2000" dirty="0"/>
              <a:t>These can include; </a:t>
            </a:r>
          </a:p>
          <a:p>
            <a:pPr lvl="1"/>
            <a:r>
              <a:rPr lang="en-US" sz="1800" dirty="0"/>
              <a:t>Challenging Unhelpful Thinking </a:t>
            </a:r>
          </a:p>
          <a:p>
            <a:pPr lvl="1"/>
            <a:r>
              <a:rPr lang="en-US" sz="1800" dirty="0"/>
              <a:t>Breathing </a:t>
            </a:r>
          </a:p>
          <a:p>
            <a:pPr lvl="1"/>
            <a:r>
              <a:rPr lang="en-US" sz="1800" dirty="0"/>
              <a:t>Using APPLE </a:t>
            </a:r>
          </a:p>
          <a:p>
            <a:pPr marL="0" indent="0">
              <a:buNone/>
            </a:pPr>
            <a:endParaRPr lang="en-US" dirty="0"/>
          </a:p>
        </p:txBody>
      </p:sp>
      <p:pic>
        <p:nvPicPr>
          <p:cNvPr id="14339" name="Picture 3"/>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27704" y="3250417"/>
            <a:ext cx="3016599" cy="3519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0002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 Unhelpful Thinking </a:t>
            </a:r>
          </a:p>
        </p:txBody>
      </p:sp>
      <p:sp>
        <p:nvSpPr>
          <p:cNvPr id="3" name="Content Placeholder 2"/>
          <p:cNvSpPr>
            <a:spLocks noGrp="1"/>
          </p:cNvSpPr>
          <p:nvPr>
            <p:ph idx="1"/>
          </p:nvPr>
        </p:nvSpPr>
        <p:spPr>
          <a:xfrm>
            <a:off x="1154955" y="2314331"/>
            <a:ext cx="8761412" cy="3416300"/>
          </a:xfrm>
        </p:spPr>
        <p:txBody>
          <a:bodyPr/>
          <a:lstStyle/>
          <a:p>
            <a:r>
              <a:rPr lang="en-US" sz="2000" dirty="0"/>
              <a:t>We can all be prone to ‘distorted thinking’ at times. </a:t>
            </a:r>
          </a:p>
          <a:p>
            <a:r>
              <a:rPr lang="en-US" sz="2000" dirty="0"/>
              <a:t>When we are stressed our ‘distorted thinking’ or ‘unhelpful thinking styles’ become more exaggerated. This is something that happens outside our awareness and can become an automatic habit. </a:t>
            </a:r>
          </a:p>
          <a:p>
            <a:r>
              <a:rPr lang="en-US" sz="2000" dirty="0"/>
              <a:t>Examples (see handout):</a:t>
            </a:r>
          </a:p>
          <a:p>
            <a:endParaRPr lang="en-US" dirty="0"/>
          </a:p>
          <a:p>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7476" y="4210648"/>
            <a:ext cx="1300155" cy="128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5960" y="5533864"/>
            <a:ext cx="1237741" cy="124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2235" y="4210649"/>
            <a:ext cx="1266093" cy="128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5960" y="4244351"/>
            <a:ext cx="1221831" cy="1215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3375" y="4341752"/>
            <a:ext cx="1261617" cy="11209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77108" y="5604289"/>
            <a:ext cx="1233851" cy="1258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3375" y="5533713"/>
            <a:ext cx="1237739" cy="1243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a:extLst>
              <a:ext uri="{28A0092B-C50C-407E-A947-70E740481C1C}">
                <a14:useLocalDpi xmlns:a14="http://schemas.microsoft.com/office/drawing/2010/main" val="0"/>
              </a:ext>
            </a:extLst>
          </a:blip>
          <a:srcRect b="1006"/>
          <a:stretch/>
        </p:blipFill>
        <p:spPr bwMode="auto">
          <a:xfrm>
            <a:off x="7862234" y="5493546"/>
            <a:ext cx="1297437" cy="13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1"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77108" y="4327841"/>
            <a:ext cx="1236323" cy="120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62"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0097477" y="5550296"/>
            <a:ext cx="1300154" cy="126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9458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969" y="7766"/>
            <a:ext cx="6510216" cy="651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613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Breathing </a:t>
            </a:r>
          </a:p>
        </p:txBody>
      </p:sp>
      <p:sp>
        <p:nvSpPr>
          <p:cNvPr id="3" name="Content Placeholder 2"/>
          <p:cNvSpPr>
            <a:spLocks noGrp="1"/>
          </p:cNvSpPr>
          <p:nvPr>
            <p:ph idx="1"/>
          </p:nvPr>
        </p:nvSpPr>
        <p:spPr>
          <a:xfrm>
            <a:off x="1154955" y="2360246"/>
            <a:ext cx="8761412" cy="3659554"/>
          </a:xfrm>
        </p:spPr>
        <p:txBody>
          <a:bodyPr>
            <a:normAutofit/>
          </a:bodyPr>
          <a:lstStyle/>
          <a:p>
            <a:r>
              <a:rPr lang="en-IE" sz="2000" dirty="0"/>
              <a:t>Breathing exercises take only a few seconds, no matter where you are. </a:t>
            </a:r>
          </a:p>
          <a:p>
            <a:r>
              <a:rPr lang="en-IE" sz="2000" dirty="0"/>
              <a:t>It is particularly helpful at stressful times, and also practise it at regular intervals throughout the day.</a:t>
            </a:r>
          </a:p>
          <a:p>
            <a:r>
              <a:rPr lang="en-IE" sz="2000" dirty="0"/>
              <a:t>When learning the technique it is a good idea to try it when you are feeling calm. </a:t>
            </a:r>
            <a:r>
              <a:rPr lang="en-IE" sz="2000" b="1" dirty="0"/>
              <a:t>NB: Need to take time to learn the skill before you can use it when stressed. </a:t>
            </a:r>
          </a:p>
          <a:p>
            <a:endParaRPr lang="en-US" dirty="0"/>
          </a:p>
        </p:txBody>
      </p:sp>
    </p:spTree>
    <p:extLst>
      <p:ext uri="{BB962C8B-B14F-4D97-AF65-F5344CB8AC3E}">
        <p14:creationId xmlns:p14="http://schemas.microsoft.com/office/powerpoint/2010/main" val="3154548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667436" y="3750983"/>
            <a:ext cx="8761413" cy="3416300"/>
          </a:xfrm>
        </p:spPr>
        <p:txBody>
          <a:bodyPr>
            <a:normAutofit/>
          </a:bodyPr>
          <a:lstStyle/>
          <a:p>
            <a:r>
              <a:rPr lang="en-IE" sz="2000" b="1" dirty="0">
                <a:solidFill>
                  <a:srgbClr val="000000"/>
                </a:solidFill>
              </a:rPr>
              <a:t>ACKNOWLEDGE </a:t>
            </a:r>
            <a:r>
              <a:rPr lang="en-IE" sz="2000" dirty="0">
                <a:solidFill>
                  <a:srgbClr val="000000"/>
                </a:solidFill>
              </a:rPr>
              <a:t>- Notice and acknowledge the uncertainty as it comes to mind.</a:t>
            </a:r>
          </a:p>
          <a:p>
            <a:r>
              <a:rPr lang="en-IE" sz="2000" b="1" dirty="0">
                <a:solidFill>
                  <a:srgbClr val="000000"/>
                </a:solidFill>
              </a:rPr>
              <a:t>PAUSE </a:t>
            </a:r>
            <a:r>
              <a:rPr lang="en-IE" sz="2000" dirty="0">
                <a:solidFill>
                  <a:srgbClr val="000000"/>
                </a:solidFill>
              </a:rPr>
              <a:t>- Don't react as you normally do.  Don't react at all.  Just pause, and</a:t>
            </a:r>
            <a:r>
              <a:rPr lang="en-IE" sz="2000" dirty="0">
                <a:solidFill>
                  <a:srgbClr val="0066FF"/>
                </a:solidFill>
                <a:hlinkClick r:id="rId3"/>
              </a:rPr>
              <a:t> breathe</a:t>
            </a:r>
            <a:r>
              <a:rPr lang="en-IE" sz="2000" dirty="0">
                <a:solidFill>
                  <a:srgbClr val="000000"/>
                </a:solidFill>
              </a:rPr>
              <a:t>.  </a:t>
            </a:r>
          </a:p>
          <a:p>
            <a:r>
              <a:rPr lang="en-IE" sz="2000" b="1" dirty="0">
                <a:solidFill>
                  <a:srgbClr val="000000"/>
                </a:solidFill>
              </a:rPr>
              <a:t>PULL BACK</a:t>
            </a:r>
            <a:r>
              <a:rPr lang="en-IE" sz="2000" dirty="0">
                <a:solidFill>
                  <a:srgbClr val="000000"/>
                </a:solidFill>
              </a:rPr>
              <a:t> - Tell yourself this is just the anxiety or depression talking, and this thought or feeling is </a:t>
            </a:r>
            <a:r>
              <a:rPr lang="en-IE" sz="2000" u="sng" dirty="0">
                <a:solidFill>
                  <a:srgbClr val="000000"/>
                </a:solidFill>
              </a:rPr>
              <a:t>only</a:t>
            </a:r>
            <a:r>
              <a:rPr lang="en-IE" sz="2000" dirty="0">
                <a:solidFill>
                  <a:srgbClr val="000000"/>
                </a:solidFill>
              </a:rPr>
              <a:t> a</a:t>
            </a:r>
            <a:r>
              <a:rPr lang="en-IE" sz="2000" dirty="0">
                <a:solidFill>
                  <a:srgbClr val="0066FF"/>
                </a:solidFill>
                <a:hlinkClick r:id="rId4"/>
              </a:rPr>
              <a:t> thought</a:t>
            </a:r>
            <a:r>
              <a:rPr lang="en-IE" sz="2000" dirty="0">
                <a:solidFill>
                  <a:srgbClr val="000000"/>
                </a:solidFill>
              </a:rPr>
              <a:t> or feeling.  </a:t>
            </a:r>
            <a:r>
              <a:rPr lang="en-IE" sz="2000" b="1" i="1" dirty="0">
                <a:solidFill>
                  <a:srgbClr val="000000"/>
                </a:solidFill>
              </a:rPr>
              <a:t>Don't believe everything you think!</a:t>
            </a:r>
            <a:r>
              <a:rPr lang="en-IE" sz="2000" b="1" dirty="0">
                <a:solidFill>
                  <a:srgbClr val="000000"/>
                </a:solidFill>
              </a:rPr>
              <a:t>  </a:t>
            </a:r>
            <a:r>
              <a:rPr lang="en-IE" sz="2000" dirty="0">
                <a:solidFill>
                  <a:srgbClr val="000000"/>
                </a:solidFill>
              </a:rPr>
              <a:t>Thoughts are not statements of fact.</a:t>
            </a:r>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04447" y="116116"/>
            <a:ext cx="3173507" cy="3329399"/>
          </a:xfrm>
          <a:prstGeom prst="rect">
            <a:avLst/>
          </a:prstGeom>
        </p:spPr>
      </p:pic>
    </p:spTree>
    <p:extLst>
      <p:ext uri="{BB962C8B-B14F-4D97-AF65-F5344CB8AC3E}">
        <p14:creationId xmlns:p14="http://schemas.microsoft.com/office/powerpoint/2010/main" val="3934186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91670" y="3441700"/>
            <a:ext cx="9792355" cy="3416300"/>
          </a:xfrm>
        </p:spPr>
        <p:txBody>
          <a:bodyPr>
            <a:normAutofit/>
          </a:bodyPr>
          <a:lstStyle/>
          <a:p>
            <a:pPr lvl="0">
              <a:buClr>
                <a:srgbClr val="FDA023"/>
              </a:buClr>
            </a:pPr>
            <a:r>
              <a:rPr lang="en-IE" sz="2000" b="1" dirty="0">
                <a:solidFill>
                  <a:srgbClr val="000000"/>
                </a:solidFill>
              </a:rPr>
              <a:t>LET GO</a:t>
            </a:r>
            <a:r>
              <a:rPr lang="en-IE" sz="2000" dirty="0">
                <a:solidFill>
                  <a:srgbClr val="000000"/>
                </a:solidFill>
              </a:rPr>
              <a:t> - Let go of the thought or feeling.    It will pass.  You don't have to respond to them.  You might imagine them floating away in a bubble or cloud.</a:t>
            </a:r>
          </a:p>
          <a:p>
            <a:pPr lvl="0">
              <a:buClr>
                <a:srgbClr val="FDA023"/>
              </a:buClr>
            </a:pPr>
            <a:r>
              <a:rPr lang="en-IE" sz="2000" b="1" dirty="0">
                <a:solidFill>
                  <a:srgbClr val="000000"/>
                </a:solidFill>
              </a:rPr>
              <a:t>EXPLORE</a:t>
            </a:r>
            <a:r>
              <a:rPr lang="en-IE" sz="2000" dirty="0">
                <a:solidFill>
                  <a:srgbClr val="000000"/>
                </a:solidFill>
              </a:rPr>
              <a:t> - Explore the present moment, because right now, in this moment, all is well.  Notice your </a:t>
            </a:r>
            <a:r>
              <a:rPr lang="en-IE" sz="2000" dirty="0">
                <a:solidFill>
                  <a:srgbClr val="0066FF"/>
                </a:solidFill>
                <a:hlinkClick r:id="rId3"/>
              </a:rPr>
              <a:t>breathing</a:t>
            </a:r>
            <a:r>
              <a:rPr lang="en-IE" sz="2000" dirty="0">
                <a:solidFill>
                  <a:srgbClr val="000000"/>
                </a:solidFill>
              </a:rPr>
              <a:t>, and the sensations of breathing.  Notice the ground beneath you.  Look around and notice what you see, what you hear, what you can touch, what you can smell.  Right </a:t>
            </a:r>
            <a:r>
              <a:rPr lang="en-IE" sz="2000" dirty="0">
                <a:solidFill>
                  <a:srgbClr val="0066FF"/>
                </a:solidFill>
                <a:hlinkClick r:id="rId4"/>
              </a:rPr>
              <a:t>NOW</a:t>
            </a:r>
            <a:r>
              <a:rPr lang="en-IE" sz="2000" dirty="0">
                <a:solidFill>
                  <a:srgbClr val="000000"/>
                </a:solidFill>
              </a:rPr>
              <a:t>.  Then, SHIFT YOUR FOCUS OF ATTENTION to something else - on what you need to do, on what you were doing before you noticed the worry, or do something else - </a:t>
            </a:r>
            <a:r>
              <a:rPr lang="en-IE" sz="2000" dirty="0">
                <a:solidFill>
                  <a:srgbClr val="0066FF"/>
                </a:solidFill>
                <a:hlinkClick r:id="rId5"/>
              </a:rPr>
              <a:t>mindfully</a:t>
            </a:r>
            <a:r>
              <a:rPr lang="en-IE" sz="2000" dirty="0">
                <a:solidFill>
                  <a:srgbClr val="000000"/>
                </a:solidFill>
              </a:rPr>
              <a:t>, with your full attention.</a:t>
            </a:r>
          </a:p>
          <a:p>
            <a:endParaRPr lang="en-US"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77552" y="0"/>
            <a:ext cx="3173507" cy="3329399"/>
          </a:xfrm>
          <a:prstGeom prst="rect">
            <a:avLst/>
          </a:prstGeom>
        </p:spPr>
      </p:pic>
    </p:spTree>
    <p:extLst>
      <p:ext uri="{BB962C8B-B14F-4D97-AF65-F5344CB8AC3E}">
        <p14:creationId xmlns:p14="http://schemas.microsoft.com/office/powerpoint/2010/main" val="1760567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Seeking Support </a:t>
            </a:r>
          </a:p>
        </p:txBody>
      </p:sp>
      <p:sp>
        <p:nvSpPr>
          <p:cNvPr id="3" name="Content Placeholder 2"/>
          <p:cNvSpPr>
            <a:spLocks noGrp="1"/>
          </p:cNvSpPr>
          <p:nvPr>
            <p:ph idx="1"/>
          </p:nvPr>
        </p:nvSpPr>
        <p:spPr/>
        <p:txBody>
          <a:bodyPr>
            <a:normAutofit/>
          </a:bodyPr>
          <a:lstStyle/>
          <a:p>
            <a:r>
              <a:rPr lang="en-IE" b="1" dirty="0">
                <a:solidFill>
                  <a:schemeClr val="accent1"/>
                </a:solidFill>
              </a:rPr>
              <a:t>If you feel anxious all the time, for several weeks or if it feels like your anxiety is taking over your life, then it’s a good idea to ask for help. Your GP should be your first point of contact. If in distress or out of office hours you can contact the A&amp;E dept. of your local hospital.</a:t>
            </a:r>
          </a:p>
          <a:p>
            <a:r>
              <a:rPr lang="en-IE" dirty="0"/>
              <a:t>Helpful Contacts; </a:t>
            </a:r>
          </a:p>
          <a:p>
            <a:pPr lvl="1"/>
            <a:r>
              <a:rPr lang="en-IE" dirty="0"/>
              <a:t>Samaritans Ireland; </a:t>
            </a:r>
            <a:r>
              <a:rPr lang="en-IE" dirty="0" err="1"/>
              <a:t>FreePhone</a:t>
            </a:r>
            <a:r>
              <a:rPr lang="en-IE" dirty="0"/>
              <a:t>: 116 123 jo@samaritans.org www.samaritans.org </a:t>
            </a:r>
          </a:p>
          <a:p>
            <a:pPr lvl="1"/>
            <a:r>
              <a:rPr lang="en-IE" dirty="0"/>
              <a:t>Your Mental Health www.yourmentalhealth.ie</a:t>
            </a:r>
          </a:p>
          <a:p>
            <a:pPr lvl="1"/>
            <a:r>
              <a:rPr lang="en-IE" dirty="0"/>
              <a:t>Social Anxiety Ireland 01 803 2919 www.socialanxietyireland.com</a:t>
            </a:r>
          </a:p>
          <a:p>
            <a:pPr lvl="1"/>
            <a:r>
              <a:rPr lang="en-IE" dirty="0"/>
              <a:t>Mental Help www.mentalhelp.ie</a:t>
            </a:r>
          </a:p>
          <a:p>
            <a:endParaRPr lang="en-US" dirty="0"/>
          </a:p>
        </p:txBody>
      </p:sp>
      <p:pic>
        <p:nvPicPr>
          <p:cNvPr id="4" name="Picture 3">
            <a:extLst>
              <a:ext uri="{FF2B5EF4-FFF2-40B4-BE49-F238E27FC236}">
                <a16:creationId xmlns:a16="http://schemas.microsoft.com/office/drawing/2014/main" id="{8D684DE9-A28A-4F28-AFF5-0BA93A32DA87}"/>
              </a:ext>
            </a:extLst>
          </p:cNvPr>
          <p:cNvPicPr>
            <a:picLocks noChangeAspect="1"/>
          </p:cNvPicPr>
          <p:nvPr/>
        </p:nvPicPr>
        <p:blipFill>
          <a:blip r:embed="rId3"/>
          <a:stretch>
            <a:fillRect/>
          </a:stretch>
        </p:blipFill>
        <p:spPr>
          <a:xfrm>
            <a:off x="9526775" y="4695799"/>
            <a:ext cx="2545517" cy="2162201"/>
          </a:xfrm>
          <a:prstGeom prst="rect">
            <a:avLst/>
          </a:prstGeom>
        </p:spPr>
      </p:pic>
    </p:spTree>
    <p:extLst>
      <p:ext uri="{BB962C8B-B14F-4D97-AF65-F5344CB8AC3E}">
        <p14:creationId xmlns:p14="http://schemas.microsoft.com/office/powerpoint/2010/main" val="260876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0407" y="3158202"/>
            <a:ext cx="6609613" cy="320586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a:extLst>
              <a:ext uri="{FF2B5EF4-FFF2-40B4-BE49-F238E27FC236}">
                <a16:creationId xmlns:a16="http://schemas.microsoft.com/office/drawing/2014/main" id="{9CFD0857-A715-4FA3-A743-14254E04AB99}"/>
              </a:ext>
            </a:extLst>
          </p:cNvPr>
          <p:cNvPicPr>
            <a:picLocks noGrp="1" noChangeAspect="1"/>
          </p:cNvPicPr>
          <p:nvPr>
            <p:ph idx="1"/>
          </p:nvPr>
        </p:nvPicPr>
        <p:blipFill>
          <a:blip r:embed="rId4"/>
          <a:stretch>
            <a:fillRect/>
          </a:stretch>
        </p:blipFill>
        <p:spPr>
          <a:xfrm>
            <a:off x="558800" y="2438400"/>
            <a:ext cx="3903132" cy="4310971"/>
          </a:xfrm>
          <a:prstGeom prst="rect">
            <a:avLst/>
          </a:prstGeom>
        </p:spPr>
      </p:pic>
    </p:spTree>
    <p:extLst>
      <p:ext uri="{BB962C8B-B14F-4D97-AF65-F5344CB8AC3E}">
        <p14:creationId xmlns:p14="http://schemas.microsoft.com/office/powerpoint/2010/main" val="2205871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Plan for this session</a:t>
            </a:r>
          </a:p>
        </p:txBody>
      </p:sp>
      <p:sp>
        <p:nvSpPr>
          <p:cNvPr id="3" name="Content Placeholder 2"/>
          <p:cNvSpPr>
            <a:spLocks noGrp="1"/>
          </p:cNvSpPr>
          <p:nvPr>
            <p:ph idx="1"/>
          </p:nvPr>
        </p:nvSpPr>
        <p:spPr/>
        <p:txBody>
          <a:bodyPr>
            <a:normAutofit/>
          </a:bodyPr>
          <a:lstStyle/>
          <a:p>
            <a:pPr lvl="1"/>
            <a:r>
              <a:rPr lang="en-US" sz="2000" dirty="0"/>
              <a:t>What is Anxiety?</a:t>
            </a:r>
          </a:p>
          <a:p>
            <a:pPr lvl="1"/>
            <a:r>
              <a:rPr lang="en-US" sz="2000" dirty="0"/>
              <a:t>The Vicious Cycle of Anxiety </a:t>
            </a:r>
          </a:p>
          <a:p>
            <a:pPr lvl="1"/>
            <a:r>
              <a:rPr lang="en-US" sz="2000" dirty="0"/>
              <a:t>Helpful ways to manage Anxiety </a:t>
            </a:r>
            <a:endParaRPr lang="en-US" dirty="0"/>
          </a:p>
          <a:p>
            <a:pPr lvl="1"/>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937" y="2524290"/>
            <a:ext cx="2857135" cy="190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1399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Anxiety? </a:t>
            </a:r>
          </a:p>
        </p:txBody>
      </p:sp>
      <p:sp>
        <p:nvSpPr>
          <p:cNvPr id="3" name="Content Placeholder 2"/>
          <p:cNvSpPr>
            <a:spLocks noGrp="1"/>
          </p:cNvSpPr>
          <p:nvPr>
            <p:ph idx="1"/>
          </p:nvPr>
        </p:nvSpPr>
        <p:spPr/>
        <p:txBody>
          <a:bodyPr>
            <a:noAutofit/>
          </a:bodyPr>
          <a:lstStyle/>
          <a:p>
            <a:r>
              <a:rPr lang="en-IE" dirty="0"/>
              <a:t>Anxiety is a feeling of unease, such as worry or fear, that can be mild or severe.</a:t>
            </a:r>
          </a:p>
          <a:p>
            <a:r>
              <a:rPr lang="en-IE" dirty="0"/>
              <a:t>We all feel anxious some times. Anxiety is completely normal!</a:t>
            </a:r>
          </a:p>
          <a:p>
            <a:r>
              <a:rPr lang="en-IE" dirty="0"/>
              <a:t>A certain amount of anxiety helps us to be more alert and focused. </a:t>
            </a:r>
          </a:p>
          <a:p>
            <a:pPr lvl="1"/>
            <a:r>
              <a:rPr lang="en-IE" dirty="0"/>
              <a:t>For example just prior to an exam, a few exam nerves have a positive effect - motivating us, helping us focus our thoughts on the job in hand, making us more alert. In this instance anxiety is a good thing as it helps you keep motivated.</a:t>
            </a:r>
          </a:p>
          <a:p>
            <a:pPr lvl="1"/>
            <a:r>
              <a:rPr lang="en-IE" sz="1800" dirty="0"/>
              <a:t>Too much anxiety, or constantly being anxious, is unhealthy and detrimental to our lives and relationships.</a:t>
            </a:r>
            <a:endParaRPr lang="en-IE" sz="2000" b="1" dirty="0">
              <a:solidFill>
                <a:schemeClr val="accent1"/>
              </a:solidFill>
            </a:endParaRPr>
          </a:p>
          <a:p>
            <a:pPr lvl="1"/>
            <a:endParaRPr lang="en-IE" sz="1800" b="1" dirty="0">
              <a:solidFill>
                <a:schemeClr val="accent1"/>
              </a:solidFill>
            </a:endParaRPr>
          </a:p>
        </p:txBody>
      </p:sp>
    </p:spTree>
    <p:extLst>
      <p:ext uri="{BB962C8B-B14F-4D97-AF65-F5344CB8AC3E}">
        <p14:creationId xmlns:p14="http://schemas.microsoft.com/office/powerpoint/2010/main" val="1043861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Anxiety </a:t>
            </a:r>
          </a:p>
        </p:txBody>
      </p:sp>
      <p:sp>
        <p:nvSpPr>
          <p:cNvPr id="3" name="Content Placeholder 2"/>
          <p:cNvSpPr>
            <a:spLocks noGrp="1"/>
          </p:cNvSpPr>
          <p:nvPr>
            <p:ph idx="1"/>
          </p:nvPr>
        </p:nvSpPr>
        <p:spPr/>
        <p:txBody>
          <a:bodyPr>
            <a:normAutofit lnSpcReduction="10000"/>
          </a:bodyPr>
          <a:lstStyle/>
          <a:p>
            <a:r>
              <a:rPr lang="en-IE" dirty="0"/>
              <a:t>In all anxiety, we tend to over-estimate the danger, and under-estimate our ability to cope. </a:t>
            </a:r>
          </a:p>
          <a:p>
            <a:r>
              <a:rPr lang="en-IE" dirty="0"/>
              <a:t>Different types include:</a:t>
            </a:r>
          </a:p>
          <a:p>
            <a:pPr lvl="1"/>
            <a:r>
              <a:rPr lang="en-US" dirty="0" err="1"/>
              <a:t>Generalised</a:t>
            </a:r>
            <a:r>
              <a:rPr lang="en-US" dirty="0"/>
              <a:t> anxiety disorder (GAD) </a:t>
            </a:r>
          </a:p>
          <a:p>
            <a:pPr lvl="1"/>
            <a:r>
              <a:rPr lang="en-US" dirty="0"/>
              <a:t>Social anxiety</a:t>
            </a:r>
          </a:p>
          <a:p>
            <a:pPr lvl="1"/>
            <a:r>
              <a:rPr lang="en-US" dirty="0"/>
              <a:t>Specific phobias</a:t>
            </a:r>
          </a:p>
          <a:p>
            <a:pPr lvl="1"/>
            <a:r>
              <a:rPr lang="en-US" dirty="0"/>
              <a:t>Panic disorder</a:t>
            </a:r>
          </a:p>
          <a:p>
            <a:pPr lvl="1"/>
            <a:r>
              <a:rPr lang="en-US" dirty="0"/>
              <a:t>Agoraphobia </a:t>
            </a:r>
          </a:p>
          <a:p>
            <a:pPr lvl="1"/>
            <a:r>
              <a:rPr lang="en-US" dirty="0"/>
              <a:t>Obsessive compulsive disorder (OCD) </a:t>
            </a:r>
          </a:p>
          <a:p>
            <a:pPr lvl="1"/>
            <a:r>
              <a:rPr lang="en-US" dirty="0"/>
              <a:t>Post-traumatic stress disorder (PTSD)</a:t>
            </a:r>
          </a:p>
        </p:txBody>
      </p:sp>
      <p:pic>
        <p:nvPicPr>
          <p:cNvPr id="4" name="Picture 3"/>
          <p:cNvPicPr>
            <a:picLocks noChangeAspect="1"/>
          </p:cNvPicPr>
          <p:nvPr/>
        </p:nvPicPr>
        <p:blipFill>
          <a:blip r:embed="rId3"/>
          <a:stretch>
            <a:fillRect/>
          </a:stretch>
        </p:blipFill>
        <p:spPr>
          <a:xfrm>
            <a:off x="7327246" y="3397343"/>
            <a:ext cx="3770712" cy="2788304"/>
          </a:xfrm>
          <a:prstGeom prst="rect">
            <a:avLst/>
          </a:prstGeom>
        </p:spPr>
      </p:pic>
    </p:spTree>
    <p:extLst>
      <p:ext uri="{BB962C8B-B14F-4D97-AF65-F5344CB8AC3E}">
        <p14:creationId xmlns:p14="http://schemas.microsoft.com/office/powerpoint/2010/main" val="1530496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Anxiety </a:t>
            </a:r>
          </a:p>
        </p:txBody>
      </p:sp>
      <p:sp>
        <p:nvSpPr>
          <p:cNvPr id="3" name="Content Placeholder 2"/>
          <p:cNvSpPr>
            <a:spLocks noGrp="1"/>
          </p:cNvSpPr>
          <p:nvPr>
            <p:ph idx="1"/>
          </p:nvPr>
        </p:nvSpPr>
        <p:spPr>
          <a:xfrm>
            <a:off x="707419" y="2348753"/>
            <a:ext cx="9656480" cy="4034118"/>
          </a:xfrm>
        </p:spPr>
        <p:txBody>
          <a:bodyPr>
            <a:normAutofit lnSpcReduction="10000"/>
          </a:bodyPr>
          <a:lstStyle/>
          <a:p>
            <a:r>
              <a:rPr lang="en-IE" dirty="0"/>
              <a:t>Anxiety Behaviours</a:t>
            </a:r>
          </a:p>
          <a:p>
            <a:pPr lvl="1"/>
            <a:r>
              <a:rPr lang="en-IE" dirty="0"/>
              <a:t>Avoiding people or places</a:t>
            </a:r>
          </a:p>
          <a:p>
            <a:pPr lvl="1"/>
            <a:r>
              <a:rPr lang="en-IE" dirty="0"/>
              <a:t>Not going out</a:t>
            </a:r>
          </a:p>
          <a:p>
            <a:pPr lvl="1"/>
            <a:r>
              <a:rPr lang="en-IE" dirty="0"/>
              <a:t>Going to certain places at certain times, e.g. shopping at smaller shops, at less busy times</a:t>
            </a:r>
          </a:p>
          <a:p>
            <a:pPr lvl="1"/>
            <a:r>
              <a:rPr lang="en-IE" dirty="0"/>
              <a:t>Only going with someone else</a:t>
            </a:r>
          </a:p>
          <a:p>
            <a:pPr lvl="1"/>
            <a:r>
              <a:rPr lang="en-IE" dirty="0"/>
              <a:t>Escape, leave early</a:t>
            </a:r>
          </a:p>
          <a:p>
            <a:r>
              <a:rPr lang="en-IE" dirty="0"/>
              <a:t>Safety Behaviours:  Go to the feared situation, but use coping behaviours to get you through, such as: holding a drink, smoking more, fiddling with clothes or handbag, avoiding eye contact with others, having an escape plan, taking medication. </a:t>
            </a:r>
          </a:p>
          <a:p>
            <a:r>
              <a:rPr lang="en-IE" dirty="0"/>
              <a:t>Safety behaviours can also help to keep your anxiety going. </a:t>
            </a:r>
            <a:endParaRPr lang="en-US" dirty="0"/>
          </a:p>
        </p:txBody>
      </p:sp>
    </p:spTree>
    <p:extLst>
      <p:ext uri="{BB962C8B-B14F-4D97-AF65-F5344CB8AC3E}">
        <p14:creationId xmlns:p14="http://schemas.microsoft.com/office/powerpoint/2010/main" val="1899778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460376" y="239043"/>
            <a:ext cx="4783231" cy="6618957"/>
          </a:xfrm>
          <a:prstGeom prst="rect">
            <a:avLst/>
          </a:prstGeom>
        </p:spPr>
      </p:pic>
    </p:spTree>
    <p:extLst>
      <p:ext uri="{BB962C8B-B14F-4D97-AF65-F5344CB8AC3E}">
        <p14:creationId xmlns:p14="http://schemas.microsoft.com/office/powerpoint/2010/main" val="2917865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100" y="222074"/>
            <a:ext cx="5313132" cy="6547084"/>
          </a:xfrm>
          <a:prstGeom prst="rect">
            <a:avLst/>
          </a:prstGeom>
        </p:spPr>
      </p:pic>
      <p:pic>
        <p:nvPicPr>
          <p:cNvPr id="5" name="Picture 4"/>
          <p:cNvPicPr>
            <a:picLocks noChangeAspect="1"/>
          </p:cNvPicPr>
          <p:nvPr/>
        </p:nvPicPr>
        <p:blipFill>
          <a:blip r:embed="rId4"/>
          <a:stretch>
            <a:fillRect/>
          </a:stretch>
        </p:blipFill>
        <p:spPr>
          <a:xfrm>
            <a:off x="7531332" y="2584861"/>
            <a:ext cx="3527167" cy="2831498"/>
          </a:xfrm>
          <a:prstGeom prst="rect">
            <a:avLst/>
          </a:prstGeom>
        </p:spPr>
      </p:pic>
    </p:spTree>
    <p:extLst>
      <p:ext uri="{BB962C8B-B14F-4D97-AF65-F5344CB8AC3E}">
        <p14:creationId xmlns:p14="http://schemas.microsoft.com/office/powerpoint/2010/main" val="1677982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349869" y="2284605"/>
            <a:ext cx="6110654" cy="4477644"/>
          </a:xfrm>
          <a:prstGeom prst="rect">
            <a:avLst/>
          </a:prstGeom>
        </p:spPr>
      </p:pic>
      <p:sp>
        <p:nvSpPr>
          <p:cNvPr id="3" name="Title 2"/>
          <p:cNvSpPr>
            <a:spLocks noGrp="1"/>
          </p:cNvSpPr>
          <p:nvPr>
            <p:ph type="title"/>
          </p:nvPr>
        </p:nvSpPr>
        <p:spPr/>
        <p:txBody>
          <a:bodyPr/>
          <a:lstStyle/>
          <a:p>
            <a:r>
              <a:rPr lang="en-US" dirty="0"/>
              <a:t>The Vicious Cycle of Anxiety </a:t>
            </a:r>
          </a:p>
        </p:txBody>
      </p:sp>
    </p:spTree>
    <p:extLst>
      <p:ext uri="{BB962C8B-B14F-4D97-AF65-F5344CB8AC3E}">
        <p14:creationId xmlns:p14="http://schemas.microsoft.com/office/powerpoint/2010/main" val="3078560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76146" y="917334"/>
            <a:ext cx="7231960" cy="5053154"/>
          </a:xfrm>
          <a:prstGeom prst="rect">
            <a:avLst/>
          </a:prstGeom>
        </p:spPr>
      </p:pic>
    </p:spTree>
    <p:extLst>
      <p:ext uri="{BB962C8B-B14F-4D97-AF65-F5344CB8AC3E}">
        <p14:creationId xmlns:p14="http://schemas.microsoft.com/office/powerpoint/2010/main" val="24288515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1801</TotalTime>
  <Words>2308</Words>
  <Application>Microsoft Office PowerPoint</Application>
  <PresentationFormat>Widescreen</PresentationFormat>
  <Paragraphs>104</Paragraphs>
  <Slides>18</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Arial</vt:lpstr>
      <vt:lpstr>Calibri</vt:lpstr>
      <vt:lpstr>Century Gothic</vt:lpstr>
      <vt:lpstr>Wingdings 3</vt:lpstr>
      <vt:lpstr>Ion Boardroom</vt:lpstr>
      <vt:lpstr>Learning about Anxiety</vt:lpstr>
      <vt:lpstr>Plan for this session</vt:lpstr>
      <vt:lpstr>What is Anxiety? </vt:lpstr>
      <vt:lpstr>Types of Anxiety </vt:lpstr>
      <vt:lpstr>Anxiety </vt:lpstr>
      <vt:lpstr>PowerPoint Presentation</vt:lpstr>
      <vt:lpstr>PowerPoint Presentation</vt:lpstr>
      <vt:lpstr>The Vicious Cycle of Anxiety </vt:lpstr>
      <vt:lpstr>PowerPoint Presentation</vt:lpstr>
      <vt:lpstr>PowerPoint Presentation</vt:lpstr>
      <vt:lpstr>Tips to Help you Cope</vt:lpstr>
      <vt:lpstr>Challenge Unhelpful Thinking </vt:lpstr>
      <vt:lpstr>PowerPoint Presentation</vt:lpstr>
      <vt:lpstr>Breathing </vt:lpstr>
      <vt:lpstr>PowerPoint Presentation</vt:lpstr>
      <vt:lpstr>PowerPoint Presentation</vt:lpstr>
      <vt:lpstr>Seeking Support </vt:lpstr>
      <vt:lpstr>Remember…</vt:lpstr>
    </vt:vector>
  </TitlesOfParts>
  <Company>Rehab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Aisling Hagerty</dc:creator>
  <cp:lastModifiedBy>Student Services</cp:lastModifiedBy>
  <cp:revision>137</cp:revision>
  <cp:lastPrinted>2019-11-11T10:01:31Z</cp:lastPrinted>
  <dcterms:created xsi:type="dcterms:W3CDTF">2019-10-03T07:06:18Z</dcterms:created>
  <dcterms:modified xsi:type="dcterms:W3CDTF">2020-04-21T14:47:59Z</dcterms:modified>
</cp:coreProperties>
</file>