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handoutMasterIdLst>
    <p:handoutMasterId r:id="rId35"/>
  </p:handoutMasterIdLst>
  <p:sldIdLst>
    <p:sldId id="256" r:id="rId2"/>
    <p:sldId id="270" r:id="rId3"/>
    <p:sldId id="288" r:id="rId4"/>
    <p:sldId id="289" r:id="rId5"/>
    <p:sldId id="290" r:id="rId6"/>
    <p:sldId id="291" r:id="rId7"/>
    <p:sldId id="306" r:id="rId8"/>
    <p:sldId id="292" r:id="rId9"/>
    <p:sldId id="274" r:id="rId10"/>
    <p:sldId id="259" r:id="rId11"/>
    <p:sldId id="296" r:id="rId12"/>
    <p:sldId id="299" r:id="rId13"/>
    <p:sldId id="300" r:id="rId14"/>
    <p:sldId id="260" r:id="rId15"/>
    <p:sldId id="263" r:id="rId16"/>
    <p:sldId id="264" r:id="rId17"/>
    <p:sldId id="301" r:id="rId18"/>
    <p:sldId id="302" r:id="rId19"/>
    <p:sldId id="305" r:id="rId20"/>
    <p:sldId id="307" r:id="rId21"/>
    <p:sldId id="308" r:id="rId22"/>
    <p:sldId id="304" r:id="rId23"/>
    <p:sldId id="285" r:id="rId24"/>
    <p:sldId id="280" r:id="rId25"/>
    <p:sldId id="258" r:id="rId26"/>
    <p:sldId id="282" r:id="rId27"/>
    <p:sldId id="284" r:id="rId28"/>
    <p:sldId id="279" r:id="rId29"/>
    <p:sldId id="303" r:id="rId30"/>
    <p:sldId id="265" r:id="rId31"/>
    <p:sldId id="266" r:id="rId32"/>
    <p:sldId id="269" r:id="rId3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68" d="100"/>
          <a:sy n="68" d="100"/>
        </p:scale>
        <p:origin x="6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04BB54ED-FCD3-4668-B945-DCC971BEA3DA}" type="datetimeFigureOut">
              <a:rPr lang="en-US" smtClean="0"/>
              <a:t>3/19/2020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B9538CBA-B029-460A-93EB-CF1F1E78302C}" type="slidenum">
              <a:rPr lang="en-US" smtClean="0"/>
              <a:t>‹#›</a:t>
            </a:fld>
            <a:endParaRPr lang="en-US"/>
          </a:p>
        </p:txBody>
      </p:sp>
    </p:spTree>
    <p:extLst>
      <p:ext uri="{BB962C8B-B14F-4D97-AF65-F5344CB8AC3E}">
        <p14:creationId xmlns:p14="http://schemas.microsoft.com/office/powerpoint/2010/main" val="26050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3/19/2020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b="1" dirty="0"/>
              <a:t>Read the assignment brief</a:t>
            </a:r>
            <a:r>
              <a:rPr lang="en-IE" b="0" dirty="0"/>
              <a:t>. Read the exact words of the assignment very closely and be absolutely sure of what is required. If you’re not certain, don’t be afraid to ask for help. </a:t>
            </a:r>
          </a:p>
          <a:p>
            <a:pPr marL="228600" indent="-228600">
              <a:buAutoNum type="arabicPeriod"/>
            </a:pPr>
            <a:r>
              <a:rPr lang="en-IE" b="1" dirty="0"/>
              <a:t>Choose a topic</a:t>
            </a:r>
            <a:r>
              <a:rPr lang="en-IE" dirty="0"/>
              <a:t>. What is it that you want to know? What do you find interesting? What do you think you might have something to talk about? Take your time and think about it — a little extra effort and time now might save you a lot later in the process. You don’t need to be specific right now — a general area will be enough to begin your work. It may be worth thinking of multiple options just in case. </a:t>
            </a:r>
          </a:p>
          <a:p>
            <a:pPr marL="228600" indent="-228600">
              <a:buAutoNum type="arabicPeriod"/>
            </a:pPr>
            <a:r>
              <a:rPr lang="en-IE" dirty="0"/>
              <a:t> </a:t>
            </a:r>
            <a:r>
              <a:rPr lang="en-IE" b="1" dirty="0"/>
              <a:t>Formulate research questions</a:t>
            </a:r>
            <a:r>
              <a:rPr lang="en-IE" dirty="0"/>
              <a:t> what do you want to know? What interests you about the topic? What questions have not yet been answered? Bring in your own knowledge and personal experience. These questions will guide you through all your planning and writing. </a:t>
            </a:r>
          </a:p>
          <a:p>
            <a:pPr marL="228600" indent="-228600">
              <a:buAutoNum type="arabicPeriod"/>
            </a:pPr>
            <a:r>
              <a:rPr lang="en-IE" b="1" dirty="0"/>
              <a:t>Make a thesis statement. </a:t>
            </a:r>
            <a:r>
              <a:rPr lang="en-IE" dirty="0"/>
              <a:t>It should be something you can prove or disprove It should be the right level of complexity to fit the scope and word count of your assignment When you start writing, make sure every paragraph you write has something to do with the thesis. </a:t>
            </a:r>
          </a:p>
          <a:p>
            <a:pPr marL="228600" indent="-228600">
              <a:buAutoNum type="arabicPeriod"/>
            </a:pPr>
            <a:r>
              <a:rPr lang="en-IE" b="1" dirty="0"/>
              <a:t>Plan your time</a:t>
            </a:r>
            <a:r>
              <a:rPr lang="en-IE" dirty="0"/>
              <a:t>. Break down each task into sub-tasks — in fact, break everything down as much as you need to — and plan time for each step. Make sure to include extra time in case anything goes wrong. The more work you put into planning, the easier the actual writing will be. </a:t>
            </a:r>
            <a:endParaRPr lang="en-US" dirty="0"/>
          </a:p>
        </p:txBody>
      </p:sp>
      <p:sp>
        <p:nvSpPr>
          <p:cNvPr id="4" name="Slide Number Placeholder 3"/>
          <p:cNvSpPr>
            <a:spLocks noGrp="1"/>
          </p:cNvSpPr>
          <p:nvPr>
            <p:ph type="sldNum" sz="quarter" idx="10"/>
          </p:nvPr>
        </p:nvSpPr>
        <p:spPr/>
        <p:txBody>
          <a:bodyPr/>
          <a:lstStyle/>
          <a:p>
            <a:fld id="{A6157627-7FC2-4C9C-A731-7F96C52FEC47}" type="slidenum">
              <a:rPr lang="en-US" smtClean="0"/>
              <a:t>3</a:t>
            </a:fld>
            <a:endParaRPr lang="en-US"/>
          </a:p>
        </p:txBody>
      </p:sp>
    </p:spTree>
    <p:extLst>
      <p:ext uri="{BB962C8B-B14F-4D97-AF65-F5344CB8AC3E}">
        <p14:creationId xmlns:p14="http://schemas.microsoft.com/office/powerpoint/2010/main" val="156006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for Essay Writing- </a:t>
            </a:r>
            <a:r>
              <a:rPr lang="en-IE" dirty="0"/>
              <a:t>School of Politics and International Relations 2009-10 University College Dublin</a:t>
            </a:r>
            <a:endParaRPr lang="en-US" dirty="0"/>
          </a:p>
        </p:txBody>
      </p:sp>
      <p:sp>
        <p:nvSpPr>
          <p:cNvPr id="4" name="Slide Number Placeholder 3"/>
          <p:cNvSpPr>
            <a:spLocks noGrp="1"/>
          </p:cNvSpPr>
          <p:nvPr>
            <p:ph type="sldNum" sz="quarter" idx="10"/>
          </p:nvPr>
        </p:nvSpPr>
        <p:spPr/>
        <p:txBody>
          <a:bodyPr/>
          <a:lstStyle/>
          <a:p>
            <a:fld id="{A6157627-7FC2-4C9C-A731-7F96C52FEC47}" type="slidenum">
              <a:rPr lang="en-US" smtClean="0"/>
              <a:t>4</a:t>
            </a:fld>
            <a:endParaRPr lang="en-US"/>
          </a:p>
        </p:txBody>
      </p:sp>
    </p:spTree>
    <p:extLst>
      <p:ext uri="{BB962C8B-B14F-4D97-AF65-F5344CB8AC3E}">
        <p14:creationId xmlns:p14="http://schemas.microsoft.com/office/powerpoint/2010/main" val="246732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57627-7FC2-4C9C-A731-7F96C52FEC47}" type="slidenum">
              <a:rPr lang="en-US" smtClean="0"/>
              <a:t>5</a:t>
            </a:fld>
            <a:endParaRPr lang="en-US"/>
          </a:p>
        </p:txBody>
      </p:sp>
    </p:spTree>
    <p:extLst>
      <p:ext uri="{BB962C8B-B14F-4D97-AF65-F5344CB8AC3E}">
        <p14:creationId xmlns:p14="http://schemas.microsoft.com/office/powerpoint/2010/main" val="307400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1pPr>
            <a:lvl2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2pPr>
            <a:lvl3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3pPr>
            <a:lvl4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4pPr>
            <a:lvl5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9pPr>
          </a:lstStyle>
          <a:p>
            <a:pPr>
              <a:spcBef>
                <a:spcPct val="0"/>
              </a:spcBef>
              <a:buClrTx/>
              <a:buFontTx/>
              <a:buNone/>
            </a:pPr>
            <a:fld id="{56FDCAA2-6DC8-4242-8859-0BBDF72A91F5}" type="slidenum">
              <a:rPr lang="en-US" altLang="en-US">
                <a:latin typeface="Arial" charset="0"/>
              </a:rPr>
              <a:pPr>
                <a:spcBef>
                  <a:spcPct val="0"/>
                </a:spcBef>
                <a:buClrTx/>
                <a:buFontTx/>
                <a:buNone/>
              </a:pPr>
              <a:t>8</a:t>
            </a:fld>
            <a:endParaRPr lang="en-US" altLang="en-US">
              <a:latin typeface="Arial" charset="0"/>
            </a:endParaRPr>
          </a:p>
        </p:txBody>
      </p:sp>
      <p:sp>
        <p:nvSpPr>
          <p:cNvPr id="62465" name="Text Box 1"/>
          <p:cNvSpPr txBox="1">
            <a:spLocks noGrp="1" noRot="1" noChangeAspect="1" noChangeArrowheads="1"/>
          </p:cNvSpPr>
          <p:nvPr>
            <p:ph type="sldImg"/>
          </p:nvPr>
        </p:nvSpPr>
        <p:spPr>
          <a:xfrm>
            <a:off x="109538" y="741363"/>
            <a:ext cx="6580187" cy="370205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txBox="1">
            <a:spLocks noGrp="1" noChangeArrowheads="1"/>
          </p:cNvSpPr>
          <p:nvPr>
            <p:ph type="body" idx="1"/>
          </p:nvPr>
        </p:nvSpPr>
        <p:spPr>
          <a:xfrm>
            <a:off x="679451" y="4691062"/>
            <a:ext cx="5438775" cy="444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16389" name="Text Box 3"/>
          <p:cNvSpPr txBox="1">
            <a:spLocks noChangeArrowheads="1"/>
          </p:cNvSpPr>
          <p:nvPr/>
        </p:nvSpPr>
        <p:spPr bwMode="auto">
          <a:xfrm>
            <a:off x="3849689" y="9378951"/>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1pPr>
            <a:lvl2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2pPr>
            <a:lvl3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3pPr>
            <a:lvl4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4pPr>
            <a:lvl5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9pPr>
          </a:lstStyle>
          <a:p>
            <a:pPr algn="r" eaLnBrk="1" hangingPunct="1">
              <a:spcBef>
                <a:spcPct val="0"/>
              </a:spcBef>
              <a:buClrTx/>
              <a:buFontTx/>
              <a:buNone/>
            </a:pPr>
            <a:fld id="{97D20123-CA80-4A5E-A8E5-538CE1620C00}" type="slidenum">
              <a:rPr lang="en-US" altLang="en-US">
                <a:latin typeface="Arial" charset="0"/>
              </a:rPr>
              <a:pPr algn="r" eaLnBrk="1" hangingPunct="1">
                <a:spcBef>
                  <a:spcPct val="0"/>
                </a:spcBef>
                <a:buClrTx/>
                <a:buFontTx/>
                <a:buNone/>
              </a:pPr>
              <a:t>8</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1pPr>
            <a:lvl2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2pPr>
            <a:lvl3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3pPr>
            <a:lvl4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4pPr>
            <a:lvl5pPr>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MS PGothic" pitchFamily="34" charset="-128"/>
              </a:defRPr>
            </a:lvl9pPr>
          </a:lstStyle>
          <a:p>
            <a:pPr>
              <a:spcBef>
                <a:spcPct val="0"/>
              </a:spcBef>
              <a:buClrTx/>
              <a:buFontTx/>
              <a:buNone/>
            </a:pPr>
            <a:fld id="{0BB2FB5D-6319-4152-81CD-DE894B9C5FE3}" type="slidenum">
              <a:rPr lang="en-US" altLang="en-US">
                <a:latin typeface="Arial" charset="0"/>
              </a:rPr>
              <a:pPr>
                <a:spcBef>
                  <a:spcPct val="0"/>
                </a:spcBef>
                <a:buClrTx/>
                <a:buFontTx/>
                <a:buNone/>
              </a:pPr>
              <a:t>17</a:t>
            </a:fld>
            <a:endParaRPr lang="en-US" altLang="en-US">
              <a:latin typeface="Arial" charset="0"/>
            </a:endParaRPr>
          </a:p>
        </p:txBody>
      </p:sp>
      <p:sp>
        <p:nvSpPr>
          <p:cNvPr id="64513" name="Text Box 1"/>
          <p:cNvSpPr txBox="1">
            <a:spLocks noGrp="1" noRot="1" noChangeAspect="1" noChangeArrowheads="1"/>
          </p:cNvSpPr>
          <p:nvPr>
            <p:ph type="sldImg"/>
          </p:nvPr>
        </p:nvSpPr>
        <p:spPr>
          <a:xfrm>
            <a:off x="109538" y="741363"/>
            <a:ext cx="6580187" cy="370205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4514" name="Text Box 2"/>
          <p:cNvSpPr txBox="1">
            <a:spLocks noGrp="1" noChangeArrowheads="1"/>
          </p:cNvSpPr>
          <p:nvPr>
            <p:ph type="body" idx="1"/>
          </p:nvPr>
        </p:nvSpPr>
        <p:spPr>
          <a:xfrm>
            <a:off x="679451" y="4691062"/>
            <a:ext cx="5438775" cy="444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r>
              <a:rPr lang="en-GB" altLang="en-US" dirty="0">
                <a:latin typeface="Times New Roman" panose="02020603050405020304" pitchFamily="18" charset="0"/>
              </a:rPr>
              <a:t>An example of a simple way to structure a paragraph or section could be as follows: </a:t>
            </a:r>
          </a:p>
          <a:p>
            <a:pPr>
              <a:defRPr/>
            </a:pPr>
            <a:r>
              <a:rPr lang="en-GB" altLang="en-US" dirty="0">
                <a:latin typeface="Times New Roman" panose="02020603050405020304" pitchFamily="18" charset="0"/>
              </a:rPr>
              <a:t>Obviously this is not a rigid structure but I’m providing it as a starting point for those of you that might get stuck.</a:t>
            </a:r>
          </a:p>
          <a:p>
            <a:pPr>
              <a:defRPr/>
            </a:pPr>
            <a:r>
              <a:rPr lang="en-GB" altLang="en-US" dirty="0">
                <a:latin typeface="Times New Roman" panose="02020603050405020304" pitchFamily="18" charset="0"/>
              </a:rPr>
              <a:t>Select a central point for the paragraph</a:t>
            </a:r>
          </a:p>
          <a:p>
            <a:pPr>
              <a:defRPr/>
            </a:pPr>
            <a:r>
              <a:rPr lang="en-GB" altLang="en-US" dirty="0">
                <a:latin typeface="Times New Roman" panose="02020603050405020304" pitchFamily="18" charset="0"/>
              </a:rPr>
              <a:t>Explain it</a:t>
            </a:r>
          </a:p>
          <a:p>
            <a:pPr>
              <a:defRPr/>
            </a:pPr>
            <a:r>
              <a:rPr lang="en-GB" altLang="en-US" dirty="0">
                <a:latin typeface="Times New Roman" panose="02020603050405020304" pitchFamily="18" charset="0"/>
              </a:rPr>
              <a:t>Give sources for and against</a:t>
            </a:r>
          </a:p>
          <a:p>
            <a:pPr>
              <a:defRPr/>
            </a:pPr>
            <a:r>
              <a:rPr lang="en-GB" altLang="en-US" dirty="0">
                <a:latin typeface="Times New Roman" panose="02020603050405020304" pitchFamily="18" charset="0"/>
              </a:rPr>
              <a:t>X writer said this, Y writer said this</a:t>
            </a:r>
          </a:p>
          <a:p>
            <a:pPr>
              <a:defRPr/>
            </a:pPr>
            <a:r>
              <a:rPr lang="en-GB" altLang="en-US" dirty="0">
                <a:latin typeface="Times New Roman" panose="02020603050405020304" pitchFamily="18" charset="0"/>
              </a:rPr>
              <a:t>Give your opinion and a reason for it to tie it together</a:t>
            </a:r>
          </a:p>
          <a:p>
            <a:pPr>
              <a:defRPr/>
            </a:pPr>
            <a:r>
              <a:rPr lang="en-GB" altLang="en-US" dirty="0">
                <a:latin typeface="Times New Roman" panose="02020603050405020304" pitchFamily="18" charset="0"/>
              </a:rPr>
              <a:t>Find a way to link to the next paragraph (e.g. find a word or concept common to the last line and first line of next paragraph (</a:t>
            </a:r>
            <a:r>
              <a:rPr lang="en-GB" altLang="en-US" dirty="0" err="1">
                <a:latin typeface="Times New Roman" panose="02020603050405020304" pitchFamily="18" charset="0"/>
              </a:rPr>
              <a:t>Donelan</a:t>
            </a:r>
            <a:r>
              <a:rPr lang="en-GB" altLang="en-US" dirty="0">
                <a:latin typeface="Times New Roman" panose="02020603050405020304" pitchFamily="18" charset="0"/>
              </a:rPr>
              <a:t>, 2014)</a:t>
            </a:r>
            <a:endParaRPr lang="en-US"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57627-7FC2-4C9C-A731-7F96C52FEC47}" type="slidenum">
              <a:rPr lang="en-US" smtClean="0"/>
              <a:t>18</a:t>
            </a:fld>
            <a:endParaRPr lang="en-US"/>
          </a:p>
        </p:txBody>
      </p:sp>
    </p:spTree>
    <p:extLst>
      <p:ext uri="{BB962C8B-B14F-4D97-AF65-F5344CB8AC3E}">
        <p14:creationId xmlns:p14="http://schemas.microsoft.com/office/powerpoint/2010/main" val="1797572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3/19/2020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3/19/2020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learningdevelopment@iadt.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lstStyle/>
          <a:p>
            <a:r>
              <a:rPr lang="en-US" dirty="0"/>
              <a:t>Essay Writing </a:t>
            </a:r>
            <a:endParaRPr lang="en-IE" dirty="0"/>
          </a:p>
        </p:txBody>
      </p:sp>
      <p:sp>
        <p:nvSpPr>
          <p:cNvPr id="3" name="Subtitle 2"/>
          <p:cNvSpPr>
            <a:spLocks noGrp="1"/>
          </p:cNvSpPr>
          <p:nvPr>
            <p:ph type="subTitle" idx="1"/>
          </p:nvPr>
        </p:nvSpPr>
        <p:spPr>
          <a:xfrm>
            <a:off x="6361722" y="3765184"/>
            <a:ext cx="3423140" cy="861420"/>
          </a:xfrm>
        </p:spPr>
        <p:txBody>
          <a:bodyPr>
            <a:normAutofit fontScale="92500" lnSpcReduction="20000"/>
          </a:bodyPr>
          <a:lstStyle/>
          <a:p>
            <a:r>
              <a:rPr lang="en-US" dirty="0"/>
              <a:t>Study Smart Workshop</a:t>
            </a:r>
          </a:p>
          <a:p>
            <a:pPr algn="ctr"/>
            <a:r>
              <a:rPr lang="en-US" dirty="0"/>
              <a:t>Student Learning Centre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78" y="1430215"/>
            <a:ext cx="4871284" cy="385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IE" dirty="0"/>
              <a:t>Where should I start?</a:t>
            </a:r>
            <a:endParaRPr 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340" y="2682467"/>
            <a:ext cx="5261548" cy="3463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4098863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Smart goals</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00" y="1905001"/>
            <a:ext cx="9652000" cy="361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99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SMART Goal</a:t>
            </a:r>
          </a:p>
        </p:txBody>
      </p:sp>
      <p:sp>
        <p:nvSpPr>
          <p:cNvPr id="3" name="Content Placeholder 2"/>
          <p:cNvSpPr>
            <a:spLocks noGrp="1"/>
          </p:cNvSpPr>
          <p:nvPr>
            <p:ph idx="1"/>
          </p:nvPr>
        </p:nvSpPr>
        <p:spPr>
          <a:xfrm>
            <a:off x="1154955" y="2603500"/>
            <a:ext cx="8942522" cy="3875454"/>
          </a:xfrm>
        </p:spPr>
        <p:txBody>
          <a:bodyPr>
            <a:normAutofit fontScale="77500" lnSpcReduction="20000"/>
          </a:bodyPr>
          <a:lstStyle/>
          <a:p>
            <a:pPr marL="0" lvl="0" indent="0">
              <a:spcBef>
                <a:spcPts val="1800"/>
              </a:spcBef>
              <a:buClr>
                <a:srgbClr val="00B050"/>
              </a:buClr>
              <a:buSzTx/>
              <a:buFont typeface="Calibri Light" pitchFamily="34" charset="0"/>
              <a:buChar char="•"/>
            </a:pPr>
            <a:r>
              <a:rPr lang="en-GB" altLang="en-US" sz="2900" dirty="0">
                <a:solidFill>
                  <a:srgbClr val="000000"/>
                </a:solidFill>
              </a:rPr>
              <a:t>S: I will read the three articles I found in the library and will type out ideas for my essay and decide on my main points for my essay. </a:t>
            </a:r>
          </a:p>
          <a:p>
            <a:pPr marL="0" lvl="0" indent="0">
              <a:spcBef>
                <a:spcPts val="1800"/>
              </a:spcBef>
              <a:buClr>
                <a:srgbClr val="00B050"/>
              </a:buClr>
              <a:buSzTx/>
              <a:buFont typeface="Calibri Light" pitchFamily="34" charset="0"/>
              <a:buChar char="•"/>
            </a:pPr>
            <a:r>
              <a:rPr lang="en-GB" altLang="en-US" sz="2900" dirty="0">
                <a:solidFill>
                  <a:srgbClr val="000000"/>
                </a:solidFill>
              </a:rPr>
              <a:t>M: I will read each article and aim to write </a:t>
            </a:r>
            <a:r>
              <a:rPr lang="en-US" altLang="en-US" sz="2900" dirty="0">
                <a:solidFill>
                  <a:srgbClr val="000000"/>
                </a:solidFill>
              </a:rPr>
              <a:t>200</a:t>
            </a:r>
            <a:r>
              <a:rPr lang="en-GB" altLang="en-US" sz="2900" dirty="0">
                <a:solidFill>
                  <a:srgbClr val="000000"/>
                </a:solidFill>
              </a:rPr>
              <a:t> words for each article. I have no plans for the next 2 evenings and will be free to focus on college work.</a:t>
            </a:r>
          </a:p>
          <a:p>
            <a:pPr marL="0" lvl="0" indent="0">
              <a:spcBef>
                <a:spcPts val="1800"/>
              </a:spcBef>
              <a:buClr>
                <a:srgbClr val="00B050"/>
              </a:buClr>
              <a:buSzTx/>
              <a:buFont typeface="Calibri Light" pitchFamily="34" charset="0"/>
              <a:buChar char="•"/>
            </a:pPr>
            <a:r>
              <a:rPr lang="en-GB" altLang="en-US" sz="2900" dirty="0">
                <a:solidFill>
                  <a:srgbClr val="000000"/>
                </a:solidFill>
              </a:rPr>
              <a:t>A: I can manage three readings and </a:t>
            </a:r>
            <a:r>
              <a:rPr lang="en-US" altLang="en-US" sz="2900" dirty="0">
                <a:solidFill>
                  <a:srgbClr val="000000"/>
                </a:solidFill>
              </a:rPr>
              <a:t>200</a:t>
            </a:r>
            <a:r>
              <a:rPr lang="en-GB" altLang="en-US" sz="2900" dirty="0">
                <a:solidFill>
                  <a:srgbClr val="000000"/>
                </a:solidFill>
              </a:rPr>
              <a:t> words for each article </a:t>
            </a:r>
          </a:p>
          <a:p>
            <a:pPr marL="0" lvl="0" indent="0">
              <a:spcBef>
                <a:spcPts val="1800"/>
              </a:spcBef>
              <a:buClr>
                <a:srgbClr val="FFC000"/>
              </a:buClr>
              <a:buSzTx/>
              <a:buFont typeface="Calibri Light" pitchFamily="34" charset="0"/>
              <a:buChar char="•"/>
            </a:pPr>
            <a:r>
              <a:rPr lang="en-GB" altLang="en-US" sz="2900" dirty="0">
                <a:solidFill>
                  <a:srgbClr val="000000"/>
                </a:solidFill>
              </a:rPr>
              <a:t>R: Working towards deadline and I am away next weekend so I want to be prepared this week. </a:t>
            </a:r>
          </a:p>
          <a:p>
            <a:pPr marL="0" lvl="0" indent="0">
              <a:spcBef>
                <a:spcPts val="1800"/>
              </a:spcBef>
              <a:buClr>
                <a:srgbClr val="FF0000"/>
              </a:buClr>
              <a:buSzTx/>
              <a:buFont typeface="Calibri Light" pitchFamily="34" charset="0"/>
              <a:buChar char="•"/>
            </a:pPr>
            <a:r>
              <a:rPr lang="en-GB" altLang="en-US" sz="2900" dirty="0">
                <a:solidFill>
                  <a:srgbClr val="000000"/>
                </a:solidFill>
              </a:rPr>
              <a:t>T: Tonight 6-9pm and tomorrow 6-9pm. </a:t>
            </a:r>
          </a:p>
          <a:p>
            <a:endParaRPr lang="en-US" dirty="0"/>
          </a:p>
        </p:txBody>
      </p:sp>
    </p:spTree>
    <p:extLst>
      <p:ext uri="{BB962C8B-B14F-4D97-AF65-F5344CB8AC3E}">
        <p14:creationId xmlns:p14="http://schemas.microsoft.com/office/powerpoint/2010/main" val="276637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Personal SMART Goal</a:t>
            </a:r>
          </a:p>
        </p:txBody>
      </p:sp>
      <p:sp>
        <p:nvSpPr>
          <p:cNvPr id="3" name="Content Placeholder 2"/>
          <p:cNvSpPr>
            <a:spLocks noGrp="1"/>
          </p:cNvSpPr>
          <p:nvPr>
            <p:ph idx="1"/>
          </p:nvPr>
        </p:nvSpPr>
        <p:spPr/>
        <p:txBody>
          <a:bodyPr/>
          <a:lstStyle/>
          <a:p>
            <a:r>
              <a:rPr lang="en-US" dirty="0"/>
              <a:t>Lets take a few minutes to think of a SMART Goal for this week…</a:t>
            </a:r>
          </a:p>
          <a:p>
            <a:pPr lvl="1"/>
            <a:r>
              <a:rPr lang="en-US" dirty="0"/>
              <a:t>This can be based on anything that’s happening in your life at the minute e.g. work, studies, self-care etc.</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291" y="3689122"/>
            <a:ext cx="3977075" cy="307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28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IE" dirty="0"/>
              <a:t>The main body</a:t>
            </a:r>
            <a:endParaRPr lang="en-US" dirty="0"/>
          </a:p>
        </p:txBody>
      </p:sp>
      <p:sp>
        <p:nvSpPr>
          <p:cNvPr id="22531" name="Rectangle 3"/>
          <p:cNvSpPr>
            <a:spLocks noGrp="1" noChangeArrowheads="1"/>
          </p:cNvSpPr>
          <p:nvPr>
            <p:ph idx="1"/>
          </p:nvPr>
        </p:nvSpPr>
        <p:spPr/>
        <p:txBody>
          <a:bodyPr/>
          <a:lstStyle/>
          <a:p>
            <a:pPr eaLnBrk="1" hangingPunct="1">
              <a:defRPr/>
            </a:pPr>
            <a:r>
              <a:rPr lang="en-IE" sz="2000" dirty="0">
                <a:solidFill>
                  <a:srgbClr val="002060"/>
                </a:solidFill>
              </a:rPr>
              <a:t>Start Here!</a:t>
            </a:r>
          </a:p>
          <a:p>
            <a:pPr eaLnBrk="1" hangingPunct="1">
              <a:defRPr/>
            </a:pPr>
            <a:r>
              <a:rPr lang="en-IE" sz="2000" dirty="0">
                <a:solidFill>
                  <a:srgbClr val="002060"/>
                </a:solidFill>
              </a:rPr>
              <a:t>The main body is series of paragraphs</a:t>
            </a:r>
          </a:p>
          <a:p>
            <a:pPr eaLnBrk="1" hangingPunct="1">
              <a:buFont typeface="Wingdings" panose="05000000000000000000" pitchFamily="2" charset="2"/>
              <a:buNone/>
              <a:defRPr/>
            </a:pPr>
            <a:endParaRPr lang="en-IE" sz="2000" dirty="0">
              <a:solidFill>
                <a:srgbClr val="002060"/>
              </a:solidFill>
            </a:endParaRPr>
          </a:p>
          <a:p>
            <a:pPr eaLnBrk="1" hangingPunct="1">
              <a:defRPr/>
            </a:pPr>
            <a:r>
              <a:rPr lang="en-IE" sz="2000" dirty="0">
                <a:solidFill>
                  <a:srgbClr val="002060"/>
                </a:solidFill>
              </a:rPr>
              <a:t>Remember: 1 point = 1 paragraph</a:t>
            </a:r>
          </a:p>
          <a:p>
            <a:pPr eaLnBrk="1" hangingPunct="1">
              <a:buFont typeface="Wingdings" panose="05000000000000000000" pitchFamily="2" charset="2"/>
              <a:buNone/>
              <a:defRPr/>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586" y="3013319"/>
            <a:ext cx="3101017"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9072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IE" dirty="0"/>
              <a:t>Defining your plan</a:t>
            </a:r>
            <a:endParaRPr lang="en-US" dirty="0"/>
          </a:p>
        </p:txBody>
      </p:sp>
      <p:sp>
        <p:nvSpPr>
          <p:cNvPr id="30723" name="Rectangle 3"/>
          <p:cNvSpPr>
            <a:spLocks noGrp="1" noChangeArrowheads="1"/>
          </p:cNvSpPr>
          <p:nvPr>
            <p:ph idx="1"/>
          </p:nvPr>
        </p:nvSpPr>
        <p:spPr>
          <a:xfrm>
            <a:off x="181233" y="2479589"/>
            <a:ext cx="9877167" cy="4213654"/>
          </a:xfrm>
        </p:spPr>
        <p:txBody>
          <a:bodyPr>
            <a:noAutofit/>
          </a:bodyPr>
          <a:lstStyle/>
          <a:p>
            <a:pPr>
              <a:defRPr/>
            </a:pPr>
            <a:r>
              <a:rPr lang="en-IE" sz="2400" dirty="0">
                <a:solidFill>
                  <a:srgbClr val="002060"/>
                </a:solidFill>
              </a:rPr>
              <a:t>Use your reference groups to plan your paragraphs (i.e. plan to put similar or different references in the same paragraph)</a:t>
            </a:r>
            <a:r>
              <a:rPr lang="en-IE" sz="2400" dirty="0"/>
              <a:t> </a:t>
            </a:r>
          </a:p>
          <a:p>
            <a:pPr lvl="1">
              <a:defRPr/>
            </a:pPr>
            <a:r>
              <a:rPr lang="en-IE" sz="2400" dirty="0"/>
              <a:t>Is the argument similar or different to other arguments I have read? (group similar/different arguments using mind maps, post-its etc.) </a:t>
            </a:r>
            <a:endParaRPr lang="en-IE" sz="2400" dirty="0">
              <a:solidFill>
                <a:srgbClr val="002060"/>
              </a:solidFill>
            </a:endParaRPr>
          </a:p>
          <a:p>
            <a:pPr eaLnBrk="1" hangingPunct="1">
              <a:defRPr/>
            </a:pPr>
            <a:r>
              <a:rPr lang="en-IE" sz="2400" dirty="0">
                <a:solidFill>
                  <a:srgbClr val="002060"/>
                </a:solidFill>
              </a:rPr>
              <a:t>Decide what order you want to put the paragraphs in.</a:t>
            </a:r>
          </a:p>
          <a:p>
            <a:pPr eaLnBrk="1" hangingPunct="1">
              <a:defRPr/>
            </a:pPr>
            <a:r>
              <a:rPr lang="en-IE" sz="2400" dirty="0">
                <a:solidFill>
                  <a:srgbClr val="002060"/>
                </a:solidFill>
              </a:rPr>
              <a:t>Get writing! </a:t>
            </a:r>
            <a:endParaRPr lang="en-US" sz="2400" dirty="0">
              <a:solidFill>
                <a:srgbClr val="002060"/>
              </a:solidFill>
            </a:endParaRPr>
          </a:p>
        </p:txBody>
      </p:sp>
    </p:spTree>
    <p:extLst>
      <p:ext uri="{BB962C8B-B14F-4D97-AF65-F5344CB8AC3E}">
        <p14:creationId xmlns:p14="http://schemas.microsoft.com/office/powerpoint/2010/main" val="41844130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785" y="70339"/>
            <a:ext cx="6533661" cy="672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10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08000" y="304800"/>
            <a:ext cx="96520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800" b="1">
                <a:solidFill>
                  <a:schemeClr val="bg1"/>
                </a:solidFill>
                <a:latin typeface="Calibri Light" pitchFamily="34" charset="0"/>
              </a:rPr>
              <a:t>Paragraph Structure</a:t>
            </a:r>
          </a:p>
        </p:txBody>
      </p:sp>
      <p:sp>
        <p:nvSpPr>
          <p:cNvPr id="13314" name="Rectangle 2"/>
          <p:cNvSpPr>
            <a:spLocks noGrp="1" noChangeArrowheads="1"/>
          </p:cNvSpPr>
          <p:nvPr>
            <p:ph idx="1"/>
          </p:nvPr>
        </p:nvSpPr>
        <p:spPr>
          <a:xfrm>
            <a:off x="1078523" y="2532184"/>
            <a:ext cx="10292210" cy="3914335"/>
          </a:xfrm>
          <a:extLst/>
        </p:spPr>
        <p:txBody>
          <a:bodyPr rtlCol="0">
            <a:normAutofit fontScale="92500" lnSpcReduction="10000"/>
          </a:bodyPr>
          <a:lstStyle/>
          <a:p>
            <a:pPr>
              <a:defRPr/>
            </a:pPr>
            <a:r>
              <a:rPr lang="en-IE" sz="2400" dirty="0">
                <a:solidFill>
                  <a:srgbClr val="002060"/>
                </a:solidFill>
              </a:rPr>
              <a:t>Paragraphs are groups of sentences </a:t>
            </a:r>
          </a:p>
          <a:p>
            <a:pPr>
              <a:defRPr/>
            </a:pPr>
            <a:r>
              <a:rPr lang="en-IE" sz="2400" dirty="0">
                <a:solidFill>
                  <a:srgbClr val="002060"/>
                </a:solidFill>
              </a:rPr>
              <a:t>What groups them? </a:t>
            </a:r>
            <a:r>
              <a:rPr lang="en-IE" sz="2400" b="1" dirty="0">
                <a:solidFill>
                  <a:srgbClr val="002060"/>
                </a:solidFill>
              </a:rPr>
              <a:t>One</a:t>
            </a:r>
            <a:r>
              <a:rPr lang="en-IE" sz="2400" dirty="0">
                <a:solidFill>
                  <a:srgbClr val="002060"/>
                </a:solidFill>
              </a:rPr>
              <a:t> idea!</a:t>
            </a:r>
            <a:endParaRPr lang="en-IE" sz="2400" b="1" u="sng" dirty="0">
              <a:solidFill>
                <a:srgbClr val="92D050"/>
              </a:solidFill>
              <a:latin typeface="Calibri Light" charset="0"/>
            </a:endParaRPr>
          </a:p>
          <a:p>
            <a:pPr indent="-339725" eaLnBrk="1" fontAlgn="auto" hangingPunct="1">
              <a:spcBef>
                <a:spcPts val="1200"/>
              </a:spcBef>
              <a:spcAft>
                <a:spcPts val="0"/>
              </a:spcAft>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b="1" u="sng" dirty="0">
                <a:solidFill>
                  <a:srgbClr val="92D050"/>
                </a:solidFill>
                <a:latin typeface="Calibri Light" charset="0"/>
              </a:rPr>
              <a:t>Each paragraph</a:t>
            </a:r>
          </a:p>
          <a:p>
            <a:pPr marL="739775" lvl="1" indent="-282575" eaLnBrk="1" fontAlgn="auto" hangingPunct="1">
              <a:spcBef>
                <a:spcPts val="1200"/>
              </a:spcBef>
              <a:spcAft>
                <a:spcPts val="0"/>
              </a:spcAft>
              <a:buFont typeface="Calibri Light"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b="1" dirty="0">
                <a:solidFill>
                  <a:srgbClr val="92D050"/>
                </a:solidFill>
                <a:latin typeface="Calibri Light" charset="0"/>
              </a:rPr>
              <a:t> Introduce</a:t>
            </a:r>
          </a:p>
          <a:p>
            <a:pPr marL="739775" lvl="1" indent="-282575" eaLnBrk="1" fontAlgn="auto" hangingPunct="1">
              <a:spcBef>
                <a:spcPts val="1200"/>
              </a:spcBef>
              <a:spcAft>
                <a:spcPts val="0"/>
              </a:spcAft>
              <a:buFont typeface="Calibri Light"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b="1" dirty="0">
                <a:solidFill>
                  <a:srgbClr val="92D050"/>
                </a:solidFill>
                <a:latin typeface="Calibri Light" charset="0"/>
              </a:rPr>
              <a:t> Backup with evidence</a:t>
            </a:r>
          </a:p>
          <a:p>
            <a:pPr marL="739775" lvl="1" indent="-282575" eaLnBrk="1" fontAlgn="auto" hangingPunct="1">
              <a:spcBef>
                <a:spcPts val="1200"/>
              </a:spcBef>
              <a:spcAft>
                <a:spcPts val="0"/>
              </a:spcAft>
              <a:buFont typeface="Calibri Light"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b="1" dirty="0">
                <a:solidFill>
                  <a:srgbClr val="92D050"/>
                </a:solidFill>
                <a:latin typeface="Calibri Light" charset="0"/>
              </a:rPr>
              <a:t> Summarise</a:t>
            </a:r>
            <a:endParaRPr lang="en-IE" sz="2400" b="1" dirty="0">
              <a:solidFill>
                <a:schemeClr val="accent4">
                  <a:lumMod val="20000"/>
                  <a:lumOff val="80000"/>
                </a:schemeClr>
              </a:solidFill>
              <a:latin typeface="Calibri Light" charset="0"/>
            </a:endParaRPr>
          </a:p>
          <a:p>
            <a:pPr marL="1028700" lvl="1" indent="-571500">
              <a:spcBef>
                <a:spcPts val="12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dirty="0"/>
              <a:t>Make sure each paragraph is unified around a single main idea.</a:t>
            </a:r>
          </a:p>
          <a:p>
            <a:pPr marL="1028700" lvl="1" indent="-571500">
              <a:spcBef>
                <a:spcPts val="12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sz="2400" dirty="0"/>
              <a:t>Make sure that all of the arguments or examples in the main body of the essay support or explain your thesis statement. </a:t>
            </a:r>
            <a:endParaRPr lang="en-IE" sz="2400" b="1" dirty="0">
              <a:solidFill>
                <a:schemeClr val="accent4">
                  <a:lumMod val="20000"/>
                  <a:lumOff val="80000"/>
                </a:schemeClr>
              </a:solidFill>
              <a:latin typeface="Calibri Light" charset="0"/>
            </a:endParaRPr>
          </a:p>
          <a:p>
            <a:pPr marL="739775" lvl="1" indent="-282575" eaLnBrk="1" fontAlgn="auto" hangingPunct="1">
              <a:spcBef>
                <a:spcPts val="1200"/>
              </a:spcBef>
              <a:spcAft>
                <a:spcPts val="0"/>
              </a:spcAft>
              <a:buFont typeface="Calibri Light"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E" sz="4800" b="1" dirty="0">
              <a:solidFill>
                <a:schemeClr val="accent4">
                  <a:lumMod val="20000"/>
                  <a:lumOff val="80000"/>
                </a:schemeClr>
              </a:solidFill>
              <a:latin typeface="Calibri Light" charset="0"/>
              <a:ea typeface="+mn-ea"/>
            </a:endParaRPr>
          </a:p>
          <a:p>
            <a:pPr marL="739775" lvl="1" indent="-282575" eaLnBrk="1" fontAlgn="auto" hangingPunct="1">
              <a:spcBef>
                <a:spcPts val="1200"/>
              </a:spcBef>
              <a:spcAft>
                <a:spcPts val="0"/>
              </a:spcAft>
              <a:buFont typeface="Calibri Light"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E" sz="4800" b="1" dirty="0">
              <a:solidFill>
                <a:schemeClr val="accent4">
                  <a:lumMod val="20000"/>
                  <a:lumOff val="80000"/>
                </a:schemeClr>
              </a:solidFill>
              <a:latin typeface="Calibri Light" charset="0"/>
              <a:ea typeface="+mn-ea"/>
            </a:endParaRPr>
          </a:p>
          <a:p>
            <a:pPr marL="457200" lvl="1" indent="0" eaLnBrk="1" fontAlgn="auto" hangingPunct="1">
              <a:spcBef>
                <a:spcPts val="1200"/>
              </a:spcBef>
              <a:spcAft>
                <a:spcPts val="0"/>
              </a:spcAft>
              <a:buFont typeface="Arial"/>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E" sz="4800" b="1" dirty="0">
              <a:solidFill>
                <a:srgbClr val="800080"/>
              </a:solidFill>
              <a:latin typeface="Calibri Light" charset="0"/>
              <a:ea typeface="+mn-ea"/>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1692" y="2437758"/>
            <a:ext cx="2842195" cy="149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891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Paragraph structure</a:t>
            </a: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96" t="12458" r="-1596" b="-3670"/>
          <a:stretch/>
        </p:blipFill>
        <p:spPr bwMode="auto">
          <a:xfrm>
            <a:off x="2336800" y="1663323"/>
            <a:ext cx="6908800" cy="503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1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an Argument </a:t>
            </a:r>
          </a:p>
        </p:txBody>
      </p:sp>
      <p:sp>
        <p:nvSpPr>
          <p:cNvPr id="3" name="Content Placeholder 2"/>
          <p:cNvSpPr>
            <a:spLocks noGrp="1"/>
          </p:cNvSpPr>
          <p:nvPr>
            <p:ph idx="1"/>
          </p:nvPr>
        </p:nvSpPr>
        <p:spPr>
          <a:xfrm>
            <a:off x="1154954" y="2603500"/>
            <a:ext cx="9567753" cy="3416300"/>
          </a:xfrm>
        </p:spPr>
        <p:txBody>
          <a:bodyPr/>
          <a:lstStyle/>
          <a:p>
            <a:r>
              <a:rPr lang="en-US" b="1" u="sng" dirty="0"/>
              <a:t>Claim + Supporting evidence+ argument indicators + conclusion= Argument </a:t>
            </a:r>
          </a:p>
          <a:p>
            <a:r>
              <a:rPr lang="en-US" dirty="0"/>
              <a:t>Example: </a:t>
            </a:r>
          </a:p>
          <a:p>
            <a:pPr lvl="1" algn="just"/>
            <a:r>
              <a:rPr lang="en-US" dirty="0">
                <a:solidFill>
                  <a:srgbClr val="FF0000"/>
                </a:solidFill>
              </a:rPr>
              <a:t>Claim: </a:t>
            </a:r>
            <a:r>
              <a:rPr lang="en-US" dirty="0"/>
              <a:t>Students with poor attendance fail more exams…</a:t>
            </a:r>
          </a:p>
          <a:p>
            <a:pPr lvl="1" algn="just"/>
            <a:r>
              <a:rPr lang="en-US" dirty="0">
                <a:solidFill>
                  <a:srgbClr val="FF0000"/>
                </a:solidFill>
              </a:rPr>
              <a:t>Supporting Evidence: </a:t>
            </a:r>
            <a:r>
              <a:rPr lang="en-US" dirty="0"/>
              <a:t>…as can be seen in university statistics. </a:t>
            </a:r>
          </a:p>
          <a:p>
            <a:pPr lvl="1" algn="just"/>
            <a:r>
              <a:rPr lang="en-US" dirty="0">
                <a:solidFill>
                  <a:srgbClr val="FF0000"/>
                </a:solidFill>
              </a:rPr>
              <a:t>Argument Indicator: </a:t>
            </a:r>
            <a:r>
              <a:rPr lang="en-US" dirty="0"/>
              <a:t>As a result, it can be concluded that…</a:t>
            </a:r>
          </a:p>
          <a:p>
            <a:pPr lvl="1" algn="just"/>
            <a:r>
              <a:rPr lang="en-US" dirty="0">
                <a:solidFill>
                  <a:srgbClr val="FF0000"/>
                </a:solidFill>
              </a:rPr>
              <a:t>Conclusion: </a:t>
            </a:r>
            <a:r>
              <a:rPr lang="en-US" dirty="0"/>
              <a:t>…attendance is a factor in achieving good results.  </a:t>
            </a:r>
          </a:p>
        </p:txBody>
      </p:sp>
    </p:spTree>
    <p:extLst>
      <p:ext uri="{BB962C8B-B14F-4D97-AF65-F5344CB8AC3E}">
        <p14:creationId xmlns:p14="http://schemas.microsoft.com/office/powerpoint/2010/main" val="429320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thank you for coming </a:t>
            </a:r>
            <a:endParaRPr lang="en-IE" dirty="0"/>
          </a:p>
        </p:txBody>
      </p:sp>
      <p:sp>
        <p:nvSpPr>
          <p:cNvPr id="3" name="Content Placeholder 2"/>
          <p:cNvSpPr>
            <a:spLocks noGrp="1"/>
          </p:cNvSpPr>
          <p:nvPr>
            <p:ph idx="1"/>
          </p:nvPr>
        </p:nvSpPr>
        <p:spPr/>
        <p:txBody>
          <a:bodyPr/>
          <a:lstStyle/>
          <a:p>
            <a:r>
              <a:rPr lang="en-US" sz="2000" dirty="0"/>
              <a:t>Objectives for this workshop;</a:t>
            </a:r>
          </a:p>
          <a:p>
            <a:pPr lvl="1">
              <a:buClr>
                <a:srgbClr val="ACD433"/>
              </a:buClr>
            </a:pPr>
            <a:r>
              <a:rPr lang="en-US" sz="2000" dirty="0">
                <a:solidFill>
                  <a:srgbClr val="002060"/>
                </a:solidFill>
              </a:rPr>
              <a:t>Components of an essay</a:t>
            </a:r>
          </a:p>
          <a:p>
            <a:pPr lvl="1">
              <a:buClr>
                <a:srgbClr val="ACD433"/>
              </a:buClr>
            </a:pPr>
            <a:r>
              <a:rPr lang="en-US" sz="2000" dirty="0">
                <a:solidFill>
                  <a:srgbClr val="002060"/>
                </a:solidFill>
              </a:rPr>
              <a:t>Planning an essay</a:t>
            </a:r>
          </a:p>
          <a:p>
            <a:pPr lvl="1">
              <a:buClr>
                <a:srgbClr val="ACD433"/>
              </a:buClr>
            </a:pPr>
            <a:r>
              <a:rPr lang="en-US" sz="2000" dirty="0">
                <a:solidFill>
                  <a:srgbClr val="002060"/>
                </a:solidFill>
              </a:rPr>
              <a:t>Formatting </a:t>
            </a:r>
          </a:p>
          <a:p>
            <a:pPr lvl="1">
              <a:buClr>
                <a:srgbClr val="ACD433"/>
              </a:buClr>
            </a:pPr>
            <a:r>
              <a:rPr lang="en-US" sz="2000" dirty="0">
                <a:solidFill>
                  <a:srgbClr val="002060"/>
                </a:solidFill>
              </a:rPr>
              <a:t>Tips to help you</a:t>
            </a:r>
          </a:p>
          <a:p>
            <a:pPr lvl="1">
              <a:buClr>
                <a:srgbClr val="ACD433"/>
              </a:buClr>
            </a:pPr>
            <a:r>
              <a:rPr lang="en-US" sz="2000" dirty="0">
                <a:solidFill>
                  <a:srgbClr val="002060"/>
                </a:solidFill>
              </a:rPr>
              <a:t>Key points to remember </a:t>
            </a:r>
          </a:p>
          <a:p>
            <a:pPr lvl="1"/>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759" y="3272815"/>
            <a:ext cx="5432933" cy="308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Verbs or “bolts”</a:t>
            </a:r>
          </a:p>
        </p:txBody>
      </p:sp>
      <p:sp>
        <p:nvSpPr>
          <p:cNvPr id="3" name="Content Placeholder 2"/>
          <p:cNvSpPr>
            <a:spLocks noGrp="1"/>
          </p:cNvSpPr>
          <p:nvPr>
            <p:ph idx="1"/>
          </p:nvPr>
        </p:nvSpPr>
        <p:spPr>
          <a:xfrm>
            <a:off x="1154955" y="2603500"/>
            <a:ext cx="8761412" cy="843085"/>
          </a:xfrm>
        </p:spPr>
        <p:txBody>
          <a:bodyPr>
            <a:normAutofit fontScale="92500" lnSpcReduction="20000"/>
          </a:bodyPr>
          <a:lstStyle/>
          <a:p>
            <a:r>
              <a:rPr lang="en-US" dirty="0"/>
              <a:t>Verbs are the bolts that you will use to hold your argument together. They are usually used in the present tense e.g. Bruner (1986) claims….</a:t>
            </a:r>
          </a:p>
          <a:p>
            <a:r>
              <a:rPr lang="en-US" dirty="0"/>
              <a:t>Examples of Verbs; </a:t>
            </a:r>
          </a:p>
        </p:txBody>
      </p:sp>
      <p:sp>
        <p:nvSpPr>
          <p:cNvPr id="4" name="TextBox 3"/>
          <p:cNvSpPr txBox="1"/>
          <p:nvPr/>
        </p:nvSpPr>
        <p:spPr>
          <a:xfrm>
            <a:off x="1438031" y="3477846"/>
            <a:ext cx="9128369" cy="2585323"/>
          </a:xfrm>
          <a:prstGeom prst="rect">
            <a:avLst/>
          </a:prstGeom>
          <a:noFill/>
        </p:spPr>
        <p:txBody>
          <a:bodyPr wrap="square" numCol="2" rtlCol="0">
            <a:spAutoFit/>
          </a:bodyPr>
          <a:lstStyle/>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Advocates					</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Argues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Agrees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Claims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Emphasizes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Indicates </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Highlights </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Expands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Proposes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Warns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Suggests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Recommends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Reports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Confirms </a:t>
            </a:r>
          </a:p>
        </p:txBody>
      </p:sp>
    </p:spTree>
    <p:extLst>
      <p:ext uri="{BB962C8B-B14F-4D97-AF65-F5344CB8AC3E}">
        <p14:creationId xmlns:p14="http://schemas.microsoft.com/office/powerpoint/2010/main" val="77698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indicators as ‘Signposts’ </a:t>
            </a:r>
          </a:p>
        </p:txBody>
      </p:sp>
      <p:sp>
        <p:nvSpPr>
          <p:cNvPr id="3" name="Content Placeholder 2"/>
          <p:cNvSpPr>
            <a:spLocks noGrp="1"/>
          </p:cNvSpPr>
          <p:nvPr>
            <p:ph idx="1"/>
          </p:nvPr>
        </p:nvSpPr>
        <p:spPr>
          <a:xfrm>
            <a:off x="1154955" y="2603500"/>
            <a:ext cx="8761412" cy="1437054"/>
          </a:xfrm>
        </p:spPr>
        <p:txBody>
          <a:bodyPr/>
          <a:lstStyle/>
          <a:p>
            <a:r>
              <a:rPr lang="en-US" dirty="0"/>
              <a:t>Argument indicators act like signposts pointing towards an argument you are making e.g. Running on icy surfaces is dangerous, </a:t>
            </a:r>
            <a:r>
              <a:rPr lang="en-US" dirty="0">
                <a:solidFill>
                  <a:srgbClr val="FF0000"/>
                </a:solidFill>
              </a:rPr>
              <a:t>so</a:t>
            </a:r>
            <a:r>
              <a:rPr lang="en-US" dirty="0"/>
              <a:t> it is important to proceed cautiously. </a:t>
            </a:r>
          </a:p>
          <a:p>
            <a:r>
              <a:rPr lang="en-US" dirty="0"/>
              <a:t>Examples;</a:t>
            </a:r>
          </a:p>
          <a:p>
            <a:pPr marL="0" indent="0">
              <a:buNone/>
            </a:pPr>
            <a:endParaRPr lang="en-US" dirty="0"/>
          </a:p>
        </p:txBody>
      </p:sp>
      <p:sp>
        <p:nvSpPr>
          <p:cNvPr id="4" name="TextBox 3"/>
          <p:cNvSpPr txBox="1"/>
          <p:nvPr/>
        </p:nvSpPr>
        <p:spPr>
          <a:xfrm>
            <a:off x="1281724" y="4032739"/>
            <a:ext cx="9128369" cy="1836400"/>
          </a:xfrm>
          <a:prstGeom prst="rect">
            <a:avLst/>
          </a:prstGeom>
          <a:noFill/>
        </p:spPr>
        <p:txBody>
          <a:bodyPr wrap="square" numCol="2" rtlCol="0">
            <a:spAutoFit/>
          </a:bodyPr>
          <a:lstStyle/>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Since</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Because</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For</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Thus</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Therefore</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It follows that</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As a result, it can be concluded that</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This would suggest that</a:t>
            </a:r>
          </a:p>
          <a:p>
            <a:pPr marL="742950" lvl="1" indent="-285750">
              <a:spcBef>
                <a:spcPts val="1000"/>
              </a:spcBef>
              <a:buClr>
                <a:srgbClr val="ACD433"/>
              </a:buClr>
              <a:buSzPct val="80000"/>
              <a:buFont typeface="Wingdings 3" charset="2"/>
              <a:buChar char=""/>
            </a:pPr>
            <a:r>
              <a:rPr lang="en-US" sz="1600" dirty="0">
                <a:solidFill>
                  <a:prstClr val="black">
                    <a:lumMod val="75000"/>
                    <a:lumOff val="25000"/>
                  </a:prstClr>
                </a:solidFill>
              </a:rPr>
              <a:t>If…then…</a:t>
            </a:r>
          </a:p>
          <a:p>
            <a:pPr marL="742950" lvl="1" indent="-285750">
              <a:spcBef>
                <a:spcPts val="1000"/>
              </a:spcBef>
              <a:buClr>
                <a:srgbClr val="ACD433"/>
              </a:buClr>
              <a:buSzPct val="80000"/>
              <a:buFont typeface="Wingdings 3" charset="2"/>
              <a:buChar char=""/>
            </a:pPr>
            <a:endParaRPr lang="en-US" sz="1600" dirty="0">
              <a:solidFill>
                <a:prstClr val="black">
                  <a:lumMod val="75000"/>
                  <a:lumOff val="25000"/>
                </a:prst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401"/>
          <a:stretch/>
        </p:blipFill>
        <p:spPr bwMode="auto">
          <a:xfrm>
            <a:off x="9162562" y="748447"/>
            <a:ext cx="1089651" cy="9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82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024" y="248140"/>
            <a:ext cx="8400376" cy="630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73663" y="1555262"/>
            <a:ext cx="2735384" cy="923330"/>
          </a:xfrm>
          <a:prstGeom prst="rect">
            <a:avLst/>
          </a:prstGeom>
          <a:solidFill>
            <a:srgbClr val="FF0000"/>
          </a:solidFill>
          <a:ln>
            <a:solidFill>
              <a:srgbClr val="FF0000"/>
            </a:solidFill>
          </a:ln>
        </p:spPr>
        <p:txBody>
          <a:bodyPr wrap="square" rtlCol="0">
            <a:spAutoFit/>
          </a:bodyPr>
          <a:lstStyle/>
          <a:p>
            <a:r>
              <a:rPr lang="en-US" dirty="0"/>
              <a:t>Can you spot what is wrong with this paragraph??</a:t>
            </a:r>
          </a:p>
        </p:txBody>
      </p:sp>
      <p:cxnSp>
        <p:nvCxnSpPr>
          <p:cNvPr id="6" name="Straight Arrow Connector 5"/>
          <p:cNvCxnSpPr/>
          <p:nvPr/>
        </p:nvCxnSpPr>
        <p:spPr>
          <a:xfrm flipH="1">
            <a:off x="8948615" y="2547815"/>
            <a:ext cx="765908" cy="3829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86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IE" dirty="0"/>
              <a:t>Why Introduce and Conclude?</a:t>
            </a:r>
            <a:endParaRPr lang="en-US" dirty="0"/>
          </a:p>
        </p:txBody>
      </p:sp>
      <p:sp>
        <p:nvSpPr>
          <p:cNvPr id="39939" name="Rectangle 3"/>
          <p:cNvSpPr>
            <a:spLocks noGrp="1" noChangeArrowheads="1"/>
          </p:cNvSpPr>
          <p:nvPr>
            <p:ph idx="1"/>
          </p:nvPr>
        </p:nvSpPr>
        <p:spPr/>
        <p:txBody>
          <a:bodyPr/>
          <a:lstStyle/>
          <a:p>
            <a:pPr eaLnBrk="1" hangingPunct="1">
              <a:defRPr/>
            </a:pPr>
            <a:r>
              <a:rPr lang="en-IE" sz="2800" dirty="0"/>
              <a:t>To give your reader an idea of what they are going to read, and, to remind them of what they have read.</a:t>
            </a:r>
          </a:p>
          <a:p>
            <a:pPr eaLnBrk="1" hangingPunct="1">
              <a:defRPr/>
            </a:pPr>
            <a:r>
              <a:rPr lang="en-IE" sz="2800" dirty="0"/>
              <a:t>Remember, it will be the correctors first time reading your essay so they will appreciate the ‘road signs’ of what your argument is.</a:t>
            </a:r>
          </a:p>
          <a:p>
            <a:pPr eaLnBrk="1" hangingPunct="1">
              <a:defRPr/>
            </a:pPr>
            <a:r>
              <a:rPr lang="en-IE" sz="2800" u="sng" dirty="0">
                <a:solidFill>
                  <a:srgbClr val="FF0000"/>
                </a:solidFill>
              </a:rPr>
              <a:t>You will get more marks!</a:t>
            </a:r>
            <a:endParaRPr lang="en-US" sz="2800" u="sng" dirty="0">
              <a:solidFill>
                <a:srgbClr val="FF0000"/>
              </a:solidFill>
            </a:endParaRPr>
          </a:p>
        </p:txBody>
      </p:sp>
    </p:spTree>
    <p:extLst>
      <p:ext uri="{BB962C8B-B14F-4D97-AF65-F5344CB8AC3E}">
        <p14:creationId xmlns:p14="http://schemas.microsoft.com/office/powerpoint/2010/main" val="15714924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IE"/>
              <a:t>The Introduction</a:t>
            </a:r>
            <a:endParaRPr lang="en-US"/>
          </a:p>
        </p:txBody>
      </p:sp>
      <p:sp>
        <p:nvSpPr>
          <p:cNvPr id="31747" name="Rectangle 3"/>
          <p:cNvSpPr>
            <a:spLocks noGrp="1" noChangeArrowheads="1"/>
          </p:cNvSpPr>
          <p:nvPr>
            <p:ph idx="1"/>
          </p:nvPr>
        </p:nvSpPr>
        <p:spPr/>
        <p:txBody>
          <a:bodyPr/>
          <a:lstStyle/>
          <a:p>
            <a:pPr eaLnBrk="1" hangingPunct="1">
              <a:buFont typeface="Wingdings" panose="05000000000000000000" pitchFamily="2" charset="2"/>
              <a:buNone/>
              <a:defRPr/>
            </a:pPr>
            <a:r>
              <a:rPr lang="en-IE" sz="2000" u="sng" dirty="0"/>
              <a:t>When your main body is complete</a:t>
            </a:r>
          </a:p>
          <a:p>
            <a:pPr eaLnBrk="1" hangingPunct="1">
              <a:defRPr/>
            </a:pPr>
            <a:r>
              <a:rPr lang="en-IE" sz="2000" dirty="0"/>
              <a:t>Provide background for your essay topic</a:t>
            </a:r>
          </a:p>
          <a:p>
            <a:pPr eaLnBrk="1" hangingPunct="1">
              <a:defRPr/>
            </a:pPr>
            <a:r>
              <a:rPr lang="en-IE" sz="2000" dirty="0"/>
              <a:t>State what the essay is about</a:t>
            </a:r>
          </a:p>
          <a:p>
            <a:pPr eaLnBrk="1" hangingPunct="1">
              <a:defRPr/>
            </a:pPr>
            <a:r>
              <a:rPr lang="en-IE" sz="2000" dirty="0"/>
              <a:t>List what you will talk about</a:t>
            </a:r>
          </a:p>
          <a:p>
            <a:pPr eaLnBrk="1" hangingPunct="1">
              <a:defRPr/>
            </a:pPr>
            <a:r>
              <a:rPr lang="en-IE" sz="2000" dirty="0"/>
              <a:t>State what side of the argument you are on</a:t>
            </a:r>
          </a:p>
          <a:p>
            <a:pPr eaLnBrk="1" hangingPunct="1">
              <a:defRP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046" y="2720241"/>
            <a:ext cx="3472351" cy="290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1416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Phrases for an Introduction</a:t>
            </a:r>
            <a:br>
              <a:rPr lang="en-IE" dirty="0"/>
            </a:br>
            <a:endParaRPr lang="en-IE" dirty="0"/>
          </a:p>
        </p:txBody>
      </p:sp>
      <p:sp>
        <p:nvSpPr>
          <p:cNvPr id="3" name="Content Placeholder 2"/>
          <p:cNvSpPr>
            <a:spLocks noGrp="1"/>
          </p:cNvSpPr>
          <p:nvPr>
            <p:ph idx="1"/>
          </p:nvPr>
        </p:nvSpPr>
        <p:spPr>
          <a:xfrm>
            <a:off x="677334" y="2553729"/>
            <a:ext cx="7020820" cy="3487633"/>
          </a:xfrm>
        </p:spPr>
        <p:txBody>
          <a:bodyPr/>
          <a:lstStyle/>
          <a:p>
            <a:r>
              <a:rPr lang="en-US" sz="2000" dirty="0">
                <a:solidFill>
                  <a:srgbClr val="002060"/>
                </a:solidFill>
              </a:rPr>
              <a:t>This report will focus on/examine/give an account of ......</a:t>
            </a:r>
            <a:endParaRPr lang="en-IE" sz="2000" dirty="0">
              <a:solidFill>
                <a:srgbClr val="002060"/>
              </a:solidFill>
            </a:endParaRPr>
          </a:p>
          <a:p>
            <a:r>
              <a:rPr lang="en-US" sz="2000" dirty="0">
                <a:solidFill>
                  <a:srgbClr val="002060"/>
                </a:solidFill>
              </a:rPr>
              <a:t>The objectives of this report are to determine whether .....</a:t>
            </a:r>
          </a:p>
          <a:p>
            <a:r>
              <a:rPr lang="en-US" sz="2000" dirty="0">
                <a:solidFill>
                  <a:srgbClr val="002060"/>
                </a:solidFill>
              </a:rPr>
              <a:t>This report seeks to address the following questions… </a:t>
            </a:r>
          </a:p>
          <a:p>
            <a:r>
              <a:rPr lang="en-US" sz="2000" dirty="0">
                <a:solidFill>
                  <a:srgbClr val="002060"/>
                </a:solidFill>
              </a:rPr>
              <a:t>The aim of this report is to determine/examine ......</a:t>
            </a:r>
          </a:p>
          <a:p>
            <a:pPr marL="0" indent="0">
              <a:buNone/>
            </a:pPr>
            <a:endParaRPr lang="en-US" sz="2000" dirty="0">
              <a:solidFill>
                <a:srgbClr val="002060"/>
              </a:solidFill>
            </a:endParaRPr>
          </a:p>
          <a:p>
            <a:pPr marL="0" indent="0">
              <a:buNone/>
            </a:pPr>
            <a:r>
              <a:rPr lang="en-US" sz="2000" dirty="0">
                <a:solidFill>
                  <a:srgbClr val="002060"/>
                </a:solidFill>
              </a:rPr>
              <a:t>Can also begin with a quote or statement about the assignment or argument. </a:t>
            </a:r>
          </a:p>
          <a:p>
            <a:endParaRPr lang="en-IE" dirty="0">
              <a:solidFill>
                <a:srgbClr val="002060"/>
              </a:solidFill>
            </a:endParaRPr>
          </a:p>
          <a:p>
            <a:endParaRPr lang="en-IE" dirty="0"/>
          </a:p>
        </p:txBody>
      </p:sp>
    </p:spTree>
    <p:extLst>
      <p:ext uri="{BB962C8B-B14F-4D97-AF65-F5344CB8AC3E}">
        <p14:creationId xmlns:p14="http://schemas.microsoft.com/office/powerpoint/2010/main" val="166372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IE" dirty="0"/>
          </a:p>
        </p:txBody>
      </p:sp>
      <p:sp>
        <p:nvSpPr>
          <p:cNvPr id="3" name="Content Placeholder 2"/>
          <p:cNvSpPr>
            <a:spLocks noGrp="1"/>
          </p:cNvSpPr>
          <p:nvPr>
            <p:ph idx="1"/>
          </p:nvPr>
        </p:nvSpPr>
        <p:spPr/>
        <p:txBody>
          <a:bodyPr>
            <a:normAutofit fontScale="92500" lnSpcReduction="10000"/>
          </a:bodyPr>
          <a:lstStyle/>
          <a:p>
            <a:r>
              <a:rPr lang="en-IE" dirty="0">
                <a:solidFill>
                  <a:srgbClr val="FF0000"/>
                </a:solidFill>
              </a:rPr>
              <a:t>(DEFINITION) Kelly (2015) defines exam stress as “a state of anxiety surrounding preparation and sitting of university examinations that is more than that which is normally experienced by one’s peers” (Kelly 2015, p. 15).</a:t>
            </a:r>
            <a:r>
              <a:rPr lang="en-IE" dirty="0"/>
              <a:t> </a:t>
            </a:r>
            <a:r>
              <a:rPr lang="en-IE" dirty="0">
                <a:solidFill>
                  <a:schemeClr val="accent1"/>
                </a:solidFill>
              </a:rPr>
              <a:t>(PURPOSE) This paper will discuss the effects of exam stress on a student population in Dublin.</a:t>
            </a:r>
            <a:r>
              <a:rPr lang="en-IE" dirty="0"/>
              <a:t> (LIST OF POINTS) Firstly, the negative effects of exam stressed will be outlined. Particular attention will be paid to X and Y theories which state A,B C (REFERENCES). Secondly, theories that support exam stress will be discussed in term of Z theory and X studies (REFERENCES). Finally, D theory will be discussed, which indicates that exam stress can be beneficial in moderation (REFERENCE). </a:t>
            </a:r>
            <a:r>
              <a:rPr lang="en-IE" dirty="0">
                <a:solidFill>
                  <a:srgbClr val="39D34B"/>
                </a:solidFill>
              </a:rPr>
              <a:t>(MAIN ARGUMENT) Essentially, this paper will explore evidence against exam stress, evidence supporting exam stress, and, how moderate exam stress may be of benefit to students. Centrally it is contended that moderate stress is beneficial because it increases reasonable study time. </a:t>
            </a:r>
            <a:endParaRPr lang="en-US" dirty="0">
              <a:solidFill>
                <a:srgbClr val="39D34B"/>
              </a:solidFill>
            </a:endParaRPr>
          </a:p>
          <a:p>
            <a:endParaRPr lang="en-IE" dirty="0"/>
          </a:p>
        </p:txBody>
      </p:sp>
    </p:spTree>
    <p:extLst>
      <p:ext uri="{BB962C8B-B14F-4D97-AF65-F5344CB8AC3E}">
        <p14:creationId xmlns:p14="http://schemas.microsoft.com/office/powerpoint/2010/main" val="286745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IE"/>
              <a:t>Conclusion</a:t>
            </a:r>
            <a:endParaRPr lang="en-US"/>
          </a:p>
        </p:txBody>
      </p:sp>
      <p:sp>
        <p:nvSpPr>
          <p:cNvPr id="36867" name="Rectangle 3"/>
          <p:cNvSpPr>
            <a:spLocks noGrp="1" noChangeArrowheads="1"/>
          </p:cNvSpPr>
          <p:nvPr>
            <p:ph idx="1"/>
          </p:nvPr>
        </p:nvSpPr>
        <p:spPr/>
        <p:txBody>
          <a:bodyPr/>
          <a:lstStyle/>
          <a:p>
            <a:pPr eaLnBrk="1" hangingPunct="1">
              <a:defRPr/>
            </a:pPr>
            <a:r>
              <a:rPr lang="en-IE" dirty="0"/>
              <a:t>Should mirror your introduction- Remember at 3</a:t>
            </a:r>
            <a:r>
              <a:rPr lang="en-IE" baseline="30000" dirty="0"/>
              <a:t>rd</a:t>
            </a:r>
            <a:r>
              <a:rPr lang="en-IE" dirty="0"/>
              <a:t> level we are not simply describing research but critically evaluating the information</a:t>
            </a:r>
          </a:p>
          <a:p>
            <a:pPr eaLnBrk="1" hangingPunct="1">
              <a:defRPr/>
            </a:pPr>
            <a:r>
              <a:rPr lang="en-IE" dirty="0"/>
              <a:t>No new information or concepts should appear in the conclusion</a:t>
            </a:r>
          </a:p>
          <a:p>
            <a:pPr eaLnBrk="1" hangingPunct="1">
              <a:defRPr/>
            </a:pPr>
            <a:r>
              <a:rPr lang="en-IE" dirty="0"/>
              <a:t>Simply state what you </a:t>
            </a:r>
            <a:r>
              <a:rPr lang="en-IE" b="1" u="sng" dirty="0"/>
              <a:t>have discussed</a:t>
            </a:r>
            <a:r>
              <a:rPr lang="en-IE" dirty="0"/>
              <a:t> and add in any personal conclusions or recommendations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412" y="4566017"/>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49482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Phrases for Conclusions</a:t>
            </a:r>
            <a:br>
              <a:rPr lang="en-IE" dirty="0"/>
            </a:br>
            <a:endParaRPr lang="en-IE" dirty="0"/>
          </a:p>
        </p:txBody>
      </p:sp>
      <p:sp>
        <p:nvSpPr>
          <p:cNvPr id="3" name="Content Placeholder 2"/>
          <p:cNvSpPr>
            <a:spLocks noGrp="1"/>
          </p:cNvSpPr>
          <p:nvPr>
            <p:ph idx="1"/>
          </p:nvPr>
        </p:nvSpPr>
        <p:spPr>
          <a:xfrm>
            <a:off x="677334" y="2553729"/>
            <a:ext cx="8596668" cy="3487633"/>
          </a:xfrm>
        </p:spPr>
        <p:txBody>
          <a:bodyPr/>
          <a:lstStyle/>
          <a:p>
            <a:r>
              <a:rPr lang="en-US" dirty="0">
                <a:solidFill>
                  <a:srgbClr val="002060"/>
                </a:solidFill>
              </a:rPr>
              <a:t>This report has outlined…</a:t>
            </a:r>
          </a:p>
          <a:p>
            <a:r>
              <a:rPr lang="en-US" dirty="0">
                <a:solidFill>
                  <a:srgbClr val="002060"/>
                </a:solidFill>
              </a:rPr>
              <a:t>Taking everything into consideration…</a:t>
            </a:r>
          </a:p>
          <a:p>
            <a:r>
              <a:rPr lang="en-US" dirty="0">
                <a:solidFill>
                  <a:srgbClr val="002060"/>
                </a:solidFill>
              </a:rPr>
              <a:t>As the research has demonstrated, X has been shown to…</a:t>
            </a:r>
          </a:p>
          <a:p>
            <a:r>
              <a:rPr lang="en-US" dirty="0">
                <a:solidFill>
                  <a:srgbClr val="002060"/>
                </a:solidFill>
              </a:rPr>
              <a:t>Overall, it may be said X can be…</a:t>
            </a:r>
          </a:p>
          <a:p>
            <a:r>
              <a:rPr lang="en-US" dirty="0">
                <a:solidFill>
                  <a:srgbClr val="002060"/>
                </a:solidFill>
              </a:rPr>
              <a:t>In conclusion, we can say that…</a:t>
            </a:r>
          </a:p>
          <a:p>
            <a:r>
              <a:rPr lang="en-US" dirty="0">
                <a:solidFill>
                  <a:srgbClr val="002060"/>
                </a:solidFill>
              </a:rPr>
              <a:t>The discussion in this article has given an overview of…</a:t>
            </a:r>
            <a:endParaRPr lang="en-IE" dirty="0"/>
          </a:p>
        </p:txBody>
      </p:sp>
    </p:spTree>
    <p:extLst>
      <p:ext uri="{BB962C8B-B14F-4D97-AF65-F5344CB8AC3E}">
        <p14:creationId xmlns:p14="http://schemas.microsoft.com/office/powerpoint/2010/main" val="77637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stay focused </a:t>
            </a:r>
          </a:p>
        </p:txBody>
      </p:sp>
      <p:sp>
        <p:nvSpPr>
          <p:cNvPr id="3" name="Content Placeholder 2"/>
          <p:cNvSpPr>
            <a:spLocks noGrp="1"/>
          </p:cNvSpPr>
          <p:nvPr>
            <p:ph idx="1"/>
          </p:nvPr>
        </p:nvSpPr>
        <p:spPr>
          <a:xfrm>
            <a:off x="1154955" y="2603500"/>
            <a:ext cx="8761412" cy="3820746"/>
          </a:xfrm>
        </p:spPr>
        <p:txBody>
          <a:bodyPr>
            <a:normAutofit/>
          </a:bodyPr>
          <a:lstStyle/>
          <a:p>
            <a:r>
              <a:rPr lang="en-IE" sz="2000" b="1" dirty="0"/>
              <a:t>Talk your paper.</a:t>
            </a:r>
            <a:r>
              <a:rPr lang="en-IE" sz="2000" dirty="0"/>
              <a:t> Tell a friend what your paper is about. Pay attention to your explanation. Are all of the ideas you describe actually in the paper? Where did you start in explaining your ideas. Does your paper match your description? Can the listener easily find all of the ideas you mention in your description?</a:t>
            </a:r>
          </a:p>
          <a:p>
            <a:r>
              <a:rPr lang="en-IE" sz="2000" b="1" dirty="0"/>
              <a:t>Ask someone to read your paper out loud to you.</a:t>
            </a:r>
            <a:r>
              <a:rPr lang="en-IE" sz="2000" dirty="0"/>
              <a:t> Ask a friend to read your draft out loud to you. What do you hear? Where does your reader stumble? Sound confused? Have questions? Did your reader ever get lost in your text? Did ideas flow in the order the reader expected them to? Was anything missing for the reader? Did the reader need more information at any point?</a:t>
            </a:r>
          </a:p>
          <a:p>
            <a:endParaRPr lang="en-US" dirty="0"/>
          </a:p>
        </p:txBody>
      </p:sp>
    </p:spTree>
    <p:extLst>
      <p:ext uri="{BB962C8B-B14F-4D97-AF65-F5344CB8AC3E}">
        <p14:creationId xmlns:p14="http://schemas.microsoft.com/office/powerpoint/2010/main" val="232107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Planning</a:t>
            </a:r>
          </a:p>
        </p:txBody>
      </p:sp>
      <p:sp>
        <p:nvSpPr>
          <p:cNvPr id="3" name="Content Placeholder 2"/>
          <p:cNvSpPr>
            <a:spLocks noGrp="1"/>
          </p:cNvSpPr>
          <p:nvPr>
            <p:ph idx="1"/>
          </p:nvPr>
        </p:nvSpPr>
        <p:spPr/>
        <p:txBody>
          <a:bodyPr>
            <a:normAutofit/>
          </a:bodyPr>
          <a:lstStyle/>
          <a:p>
            <a:endParaRPr lang="en-US" sz="2000" dirty="0"/>
          </a:p>
          <a:p>
            <a:pPr marL="0" indent="0">
              <a:buNone/>
            </a:pPr>
            <a:r>
              <a:rPr lang="en-IE" sz="2000" dirty="0"/>
              <a:t>1. Read the assignment brief </a:t>
            </a:r>
          </a:p>
          <a:p>
            <a:pPr marL="0" indent="0">
              <a:buNone/>
            </a:pPr>
            <a:r>
              <a:rPr lang="en-IE" sz="2000" dirty="0"/>
              <a:t>2. Choose a topic </a:t>
            </a:r>
          </a:p>
          <a:p>
            <a:pPr marL="0" indent="0">
              <a:buNone/>
            </a:pPr>
            <a:r>
              <a:rPr lang="en-IE" sz="2000" dirty="0"/>
              <a:t>3. Formulate research questions/ideas </a:t>
            </a:r>
          </a:p>
          <a:p>
            <a:pPr marL="0" indent="0">
              <a:buNone/>
            </a:pPr>
            <a:r>
              <a:rPr lang="en-IE" sz="2000" dirty="0"/>
              <a:t>4. Make a thesis statement/ argument  </a:t>
            </a:r>
          </a:p>
          <a:p>
            <a:pPr marL="0" indent="0">
              <a:buNone/>
            </a:pPr>
            <a:r>
              <a:rPr lang="en-IE" sz="2000" dirty="0"/>
              <a:t>5. Plan your time</a:t>
            </a:r>
            <a:endParaRPr lang="en-U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852" y="3331186"/>
            <a:ext cx="4319197" cy="287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63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Making your essay look good </a:t>
            </a:r>
          </a:p>
        </p:txBody>
      </p:sp>
      <p:sp>
        <p:nvSpPr>
          <p:cNvPr id="3" name="Content Placeholder 2"/>
          <p:cNvSpPr>
            <a:spLocks noGrp="1"/>
          </p:cNvSpPr>
          <p:nvPr>
            <p:ph idx="1"/>
          </p:nvPr>
        </p:nvSpPr>
        <p:spPr>
          <a:xfrm>
            <a:off x="578480" y="2432438"/>
            <a:ext cx="8596668" cy="3880773"/>
          </a:xfrm>
        </p:spPr>
        <p:txBody>
          <a:bodyPr>
            <a:normAutofit/>
          </a:bodyPr>
          <a:lstStyle/>
          <a:p>
            <a:pPr marL="0" indent="0">
              <a:buNone/>
            </a:pPr>
            <a:r>
              <a:rPr lang="en-IE" sz="2000" b="1" u="sng" dirty="0">
                <a:solidFill>
                  <a:srgbClr val="002060"/>
                </a:solidFill>
              </a:rPr>
              <a:t>Basic Layout</a:t>
            </a:r>
          </a:p>
          <a:p>
            <a:pPr>
              <a:buFont typeface="Arial" panose="020B0604020202020204" pitchFamily="34" charset="0"/>
              <a:buChar char="•"/>
            </a:pPr>
            <a:r>
              <a:rPr lang="en-IE" sz="2000" dirty="0">
                <a:solidFill>
                  <a:srgbClr val="002060"/>
                </a:solidFill>
              </a:rPr>
              <a:t>Line between each paragraph</a:t>
            </a:r>
          </a:p>
          <a:p>
            <a:pPr lvl="1">
              <a:buFont typeface="Arial" panose="020B0604020202020204" pitchFamily="34" charset="0"/>
              <a:buChar char="•"/>
            </a:pPr>
            <a:r>
              <a:rPr lang="en-IE" sz="2000" dirty="0">
                <a:solidFill>
                  <a:srgbClr val="002060"/>
                </a:solidFill>
              </a:rPr>
              <a:t>Use margins at the sides and top and bottom of the page e.g. 3cm at sides &amp; 2.5 cm at the top and bottom</a:t>
            </a:r>
          </a:p>
          <a:p>
            <a:pPr>
              <a:buFont typeface="Arial" panose="020B0604020202020204" pitchFamily="34" charset="0"/>
              <a:buChar char="•"/>
            </a:pPr>
            <a:r>
              <a:rPr lang="en-IE" sz="2000" dirty="0">
                <a:solidFill>
                  <a:srgbClr val="002060"/>
                </a:solidFill>
              </a:rPr>
              <a:t>Use </a:t>
            </a:r>
            <a:r>
              <a:rPr lang="en-IE" sz="2000" i="1" dirty="0">
                <a:solidFill>
                  <a:srgbClr val="002060"/>
                </a:solidFill>
              </a:rPr>
              <a:t>italics, </a:t>
            </a:r>
            <a:r>
              <a:rPr lang="en-IE" sz="2000" b="1" dirty="0">
                <a:solidFill>
                  <a:srgbClr val="002060"/>
                </a:solidFill>
              </a:rPr>
              <a:t>bold</a:t>
            </a:r>
            <a:r>
              <a:rPr lang="en-IE" sz="2000" i="1" dirty="0">
                <a:solidFill>
                  <a:srgbClr val="002060"/>
                </a:solidFill>
              </a:rPr>
              <a:t> </a:t>
            </a:r>
            <a:r>
              <a:rPr lang="en-IE" sz="2000" dirty="0">
                <a:solidFill>
                  <a:srgbClr val="002060"/>
                </a:solidFill>
              </a:rPr>
              <a:t>and </a:t>
            </a:r>
            <a:r>
              <a:rPr lang="en-IE" sz="2000" u="sng" dirty="0">
                <a:solidFill>
                  <a:srgbClr val="002060"/>
                </a:solidFill>
              </a:rPr>
              <a:t>underline</a:t>
            </a:r>
            <a:r>
              <a:rPr lang="en-IE" sz="2000" dirty="0">
                <a:solidFill>
                  <a:srgbClr val="002060"/>
                </a:solidFill>
              </a:rPr>
              <a:t>  appropriately e.g. headings </a:t>
            </a:r>
          </a:p>
          <a:p>
            <a:pPr>
              <a:buFont typeface="Arial" panose="020B0604020202020204" pitchFamily="34" charset="0"/>
              <a:buChar char="•"/>
            </a:pPr>
            <a:r>
              <a:rPr lang="en-IE" sz="2000" dirty="0">
                <a:solidFill>
                  <a:srgbClr val="002060"/>
                </a:solidFill>
              </a:rPr>
              <a:t>Use Images and pictures that are relevant and assist understanding (Avoid clipart)</a:t>
            </a:r>
          </a:p>
          <a:p>
            <a:pPr>
              <a:buFont typeface="Arial" panose="020B0604020202020204" pitchFamily="34" charset="0"/>
              <a:buChar char="•"/>
            </a:pPr>
            <a:r>
              <a:rPr lang="en-IE" sz="2000" dirty="0">
                <a:solidFill>
                  <a:srgbClr val="002060"/>
                </a:solidFill>
              </a:rPr>
              <a:t>Line Spacing (1.5 or Double)</a:t>
            </a:r>
          </a:p>
        </p:txBody>
      </p:sp>
    </p:spTree>
    <p:extLst>
      <p:ext uri="{BB962C8B-B14F-4D97-AF65-F5344CB8AC3E}">
        <p14:creationId xmlns:p14="http://schemas.microsoft.com/office/powerpoint/2010/main" val="43748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t>Key Points to Remember</a:t>
            </a:r>
          </a:p>
        </p:txBody>
      </p:sp>
      <p:sp>
        <p:nvSpPr>
          <p:cNvPr id="37891" name="Rectangle 3"/>
          <p:cNvSpPr>
            <a:spLocks noGrp="1" noChangeArrowheads="1"/>
          </p:cNvSpPr>
          <p:nvPr>
            <p:ph idx="1"/>
          </p:nvPr>
        </p:nvSpPr>
        <p:spPr>
          <a:xfrm>
            <a:off x="732924" y="2524247"/>
            <a:ext cx="8761412" cy="4078654"/>
          </a:xfrm>
        </p:spPr>
        <p:txBody>
          <a:bodyPr>
            <a:normAutofit fontScale="92500" lnSpcReduction="20000"/>
          </a:bodyPr>
          <a:lstStyle/>
          <a:p>
            <a:pPr eaLnBrk="1" hangingPunct="1">
              <a:lnSpc>
                <a:spcPct val="90000"/>
              </a:lnSpc>
              <a:defRPr/>
            </a:pPr>
            <a:endParaRPr lang="en-IE" sz="2200" dirty="0">
              <a:solidFill>
                <a:srgbClr val="002060"/>
              </a:solidFill>
            </a:endParaRPr>
          </a:p>
          <a:p>
            <a:pPr eaLnBrk="1" hangingPunct="1">
              <a:lnSpc>
                <a:spcPct val="90000"/>
              </a:lnSpc>
              <a:defRPr/>
            </a:pPr>
            <a:r>
              <a:rPr lang="en-IE" sz="2200" dirty="0">
                <a:solidFill>
                  <a:srgbClr val="002060"/>
                </a:solidFill>
              </a:rPr>
              <a:t>Stay calm &amp; set SMART goals</a:t>
            </a:r>
          </a:p>
          <a:p>
            <a:pPr eaLnBrk="1" hangingPunct="1">
              <a:lnSpc>
                <a:spcPct val="90000"/>
              </a:lnSpc>
              <a:defRPr/>
            </a:pPr>
            <a:r>
              <a:rPr lang="en-IE" sz="2200" dirty="0">
                <a:solidFill>
                  <a:srgbClr val="002060"/>
                </a:solidFill>
              </a:rPr>
              <a:t>Stay focused and follow your plan</a:t>
            </a:r>
          </a:p>
          <a:p>
            <a:pPr eaLnBrk="1" hangingPunct="1">
              <a:lnSpc>
                <a:spcPct val="90000"/>
              </a:lnSpc>
              <a:defRPr/>
            </a:pPr>
            <a:r>
              <a:rPr lang="en-IE" sz="2200" dirty="0">
                <a:solidFill>
                  <a:srgbClr val="002060"/>
                </a:solidFill>
              </a:rPr>
              <a:t>Stick to your word count </a:t>
            </a:r>
          </a:p>
          <a:p>
            <a:pPr eaLnBrk="1" hangingPunct="1">
              <a:lnSpc>
                <a:spcPct val="90000"/>
              </a:lnSpc>
              <a:defRPr/>
            </a:pPr>
            <a:r>
              <a:rPr lang="en-IE" sz="2200" dirty="0">
                <a:solidFill>
                  <a:srgbClr val="002060"/>
                </a:solidFill>
              </a:rPr>
              <a:t>Proof read your draft out loud (ask a peer)</a:t>
            </a:r>
          </a:p>
          <a:p>
            <a:pPr eaLnBrk="1" hangingPunct="1">
              <a:lnSpc>
                <a:spcPct val="90000"/>
              </a:lnSpc>
              <a:defRPr/>
            </a:pPr>
            <a:r>
              <a:rPr lang="en-IE" sz="2200" dirty="0">
                <a:solidFill>
                  <a:srgbClr val="002060"/>
                </a:solidFill>
              </a:rPr>
              <a:t>Remove (“I”, “We”)</a:t>
            </a:r>
          </a:p>
          <a:p>
            <a:pPr eaLnBrk="1" hangingPunct="1">
              <a:lnSpc>
                <a:spcPct val="90000"/>
              </a:lnSpc>
              <a:defRPr/>
            </a:pPr>
            <a:r>
              <a:rPr lang="en-IE" sz="2200" dirty="0">
                <a:solidFill>
                  <a:srgbClr val="002060"/>
                </a:solidFill>
              </a:rPr>
              <a:t>Re-draft/re-read/repeat</a:t>
            </a:r>
          </a:p>
          <a:p>
            <a:pPr eaLnBrk="1" hangingPunct="1">
              <a:lnSpc>
                <a:spcPct val="90000"/>
              </a:lnSpc>
              <a:buFont typeface="Wingdings" panose="05000000000000000000" pitchFamily="2" charset="2"/>
              <a:buNone/>
              <a:defRPr/>
            </a:pPr>
            <a:endParaRPr lang="en-IE" sz="2200" dirty="0">
              <a:solidFill>
                <a:srgbClr val="002060"/>
              </a:solidFill>
            </a:endParaRPr>
          </a:p>
          <a:p>
            <a:pPr eaLnBrk="1" hangingPunct="1">
              <a:lnSpc>
                <a:spcPct val="90000"/>
              </a:lnSpc>
              <a:buFont typeface="Wingdings" panose="05000000000000000000" pitchFamily="2" charset="2"/>
              <a:buNone/>
              <a:defRPr/>
            </a:pPr>
            <a:r>
              <a:rPr lang="en-IE" sz="2200" dirty="0">
                <a:solidFill>
                  <a:srgbClr val="002060"/>
                </a:solidFill>
              </a:rPr>
              <a:t>Remember! </a:t>
            </a:r>
          </a:p>
          <a:p>
            <a:pPr>
              <a:lnSpc>
                <a:spcPct val="90000"/>
              </a:lnSpc>
              <a:defRPr/>
            </a:pPr>
            <a:r>
              <a:rPr lang="en-IE" sz="2200" dirty="0">
                <a:solidFill>
                  <a:srgbClr val="FF0000"/>
                </a:solidFill>
              </a:rPr>
              <a:t>Check that you have referenced your material- use your essay plan to remind you</a:t>
            </a:r>
            <a:endParaRPr lang="en-US" sz="2200" dirty="0">
              <a:solidFill>
                <a:srgbClr val="FF0000"/>
              </a:solidFill>
            </a:endParaRPr>
          </a:p>
          <a:p>
            <a:pPr>
              <a:lnSpc>
                <a:spcPct val="90000"/>
              </a:lnSpc>
              <a:defRPr/>
            </a:pPr>
            <a:r>
              <a:rPr lang="en-US" sz="2200" dirty="0">
                <a:solidFill>
                  <a:srgbClr val="FF0000"/>
                </a:solidFill>
              </a:rPr>
              <a:t>Spell check your work before printing </a:t>
            </a:r>
            <a:endParaRPr lang="en-IE" sz="2200" dirty="0">
              <a:solidFill>
                <a:srgbClr val="FF0000"/>
              </a:solidFill>
            </a:endParaRPr>
          </a:p>
          <a:p>
            <a:pPr eaLnBrk="1" hangingPunct="1">
              <a:lnSpc>
                <a:spcPct val="90000"/>
              </a:lnSpc>
              <a:defRPr/>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644" y="304519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03845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an appointment </a:t>
            </a:r>
            <a:endParaRPr lang="en-IE" dirty="0"/>
          </a:p>
        </p:txBody>
      </p:sp>
      <p:sp>
        <p:nvSpPr>
          <p:cNvPr id="3" name="Content Placeholder 2"/>
          <p:cNvSpPr>
            <a:spLocks noGrp="1"/>
          </p:cNvSpPr>
          <p:nvPr>
            <p:ph idx="1"/>
          </p:nvPr>
        </p:nvSpPr>
        <p:spPr/>
        <p:txBody>
          <a:bodyPr/>
          <a:lstStyle/>
          <a:p>
            <a:r>
              <a:rPr lang="en-IE" sz="2000" b="1" dirty="0">
                <a:solidFill>
                  <a:srgbClr val="002060"/>
                </a:solidFill>
              </a:rPr>
              <a:t>List the free times in your timetable &amp; send to:</a:t>
            </a:r>
          </a:p>
          <a:p>
            <a:endParaRPr lang="en-IE" sz="2000" dirty="0">
              <a:solidFill>
                <a:srgbClr val="002060"/>
              </a:solidFill>
            </a:endParaRPr>
          </a:p>
          <a:p>
            <a:pPr lvl="1"/>
            <a:r>
              <a:rPr lang="en-IE" sz="2000" b="1" dirty="0">
                <a:solidFill>
                  <a:srgbClr val="002060"/>
                </a:solidFill>
              </a:rPr>
              <a:t>Email: </a:t>
            </a:r>
            <a:r>
              <a:rPr lang="en-IE" sz="2000" b="1" dirty="0">
                <a:solidFill>
                  <a:srgbClr val="002060"/>
                </a:solidFill>
                <a:hlinkClick r:id="rId2"/>
              </a:rPr>
              <a:t>learningdevelopment@iadt.ie</a:t>
            </a:r>
            <a:endParaRPr lang="en-IE" sz="2000" b="1" dirty="0">
              <a:solidFill>
                <a:srgbClr val="002060"/>
              </a:solidFill>
            </a:endParaRPr>
          </a:p>
          <a:p>
            <a:pPr lvl="1"/>
            <a:r>
              <a:rPr lang="en-IE" sz="2000" b="1" dirty="0">
                <a:solidFill>
                  <a:srgbClr val="002060"/>
                </a:solidFill>
              </a:rPr>
              <a:t>Phone: </a:t>
            </a:r>
            <a:r>
              <a:rPr lang="en-IE" sz="2000" b="1" dirty="0">
                <a:solidFill>
                  <a:schemeClr val="accent1"/>
                </a:solidFill>
              </a:rPr>
              <a:t>01 239 4790 or 0871023215</a:t>
            </a:r>
          </a:p>
          <a:p>
            <a:r>
              <a:rPr lang="en-IE" sz="2000" dirty="0">
                <a:solidFill>
                  <a:srgbClr val="002060"/>
                </a:solidFill>
              </a:rPr>
              <a:t>For example: My free times this week are; Mon, 9-11am and 12-1pm and Tues, 11am-1pm. </a:t>
            </a:r>
          </a:p>
          <a:p>
            <a:endParaRPr lang="en-IE" dirty="0"/>
          </a:p>
        </p:txBody>
      </p:sp>
    </p:spTree>
    <p:extLst>
      <p:ext uri="{BB962C8B-B14F-4D97-AF65-F5344CB8AC3E}">
        <p14:creationId xmlns:p14="http://schemas.microsoft.com/office/powerpoint/2010/main" val="53677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Pre-writing</a:t>
            </a:r>
          </a:p>
        </p:txBody>
      </p:sp>
      <p:sp>
        <p:nvSpPr>
          <p:cNvPr id="3" name="Content Placeholder 2"/>
          <p:cNvSpPr>
            <a:spLocks noGrp="1"/>
          </p:cNvSpPr>
          <p:nvPr>
            <p:ph idx="1"/>
          </p:nvPr>
        </p:nvSpPr>
        <p:spPr>
          <a:xfrm>
            <a:off x="482832" y="2556242"/>
            <a:ext cx="8761412" cy="3416300"/>
          </a:xfrm>
        </p:spPr>
        <p:txBody>
          <a:bodyPr/>
          <a:lstStyle/>
          <a:p>
            <a:pPr marL="514350" indent="-514350">
              <a:buAutoNum type="arabicPeriod"/>
            </a:pPr>
            <a:r>
              <a:rPr lang="en-US" sz="2000" b="1" u="sng" dirty="0"/>
              <a:t>Research &amp; find sources of information</a:t>
            </a:r>
          </a:p>
          <a:p>
            <a:pPr marL="514350" indent="-514350">
              <a:buAutoNum type="arabicPeriod"/>
            </a:pPr>
            <a:endParaRPr lang="en-US" sz="2000" b="1" u="sng" dirty="0"/>
          </a:p>
          <a:p>
            <a:r>
              <a:rPr lang="en-US" sz="2000" dirty="0"/>
              <a:t>Read enough material in order to understand the essay question and the main points of the assignment.</a:t>
            </a:r>
          </a:p>
          <a:p>
            <a:pPr>
              <a:defRPr/>
            </a:pPr>
            <a:r>
              <a:rPr lang="en-IE" sz="2000" dirty="0">
                <a:solidFill>
                  <a:srgbClr val="002060"/>
                </a:solidFill>
              </a:rPr>
              <a:t>Start by visiting the Library, Internet databases, Google scholar/books to find references relating to your topic. </a:t>
            </a:r>
          </a:p>
          <a:p>
            <a:pPr>
              <a:defRPr/>
            </a:pPr>
            <a:r>
              <a:rPr lang="en-IE" sz="2000" dirty="0">
                <a:solidFill>
                  <a:srgbClr val="002060"/>
                </a:solidFill>
              </a:rPr>
              <a:t>Use the terms in your research question to come up with search terms </a:t>
            </a:r>
            <a:r>
              <a:rPr lang="en-IE" sz="2000" dirty="0">
                <a:solidFill>
                  <a:srgbClr val="FF0000"/>
                </a:solidFill>
              </a:rPr>
              <a:t>(examples?)</a:t>
            </a:r>
            <a:endParaRPr lang="en-US" sz="2000" dirty="0">
              <a:solidFill>
                <a:srgbClr val="FF0000"/>
              </a:solidFill>
            </a:endParaRPr>
          </a:p>
          <a:p>
            <a:endParaRPr lang="en-US" dirty="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853" y="382673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26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Pre-writing </a:t>
            </a:r>
          </a:p>
        </p:txBody>
      </p:sp>
      <p:sp>
        <p:nvSpPr>
          <p:cNvPr id="3" name="Content Placeholder 2"/>
          <p:cNvSpPr>
            <a:spLocks noGrp="1"/>
          </p:cNvSpPr>
          <p:nvPr>
            <p:ph idx="1"/>
          </p:nvPr>
        </p:nvSpPr>
        <p:spPr/>
        <p:txBody>
          <a:bodyPr>
            <a:normAutofit/>
          </a:bodyPr>
          <a:lstStyle/>
          <a:p>
            <a:pPr marL="0" indent="0">
              <a:buNone/>
            </a:pPr>
            <a:r>
              <a:rPr lang="en-US" sz="2000" dirty="0"/>
              <a:t>2. </a:t>
            </a:r>
            <a:r>
              <a:rPr lang="en-US" sz="2000" b="1" u="sng" dirty="0"/>
              <a:t>Reading &amp; taking notes</a:t>
            </a:r>
          </a:p>
          <a:p>
            <a:pPr marL="0" indent="0">
              <a:buNone/>
            </a:pPr>
            <a:endParaRPr lang="en-US" sz="2000" b="1" u="sng" dirty="0"/>
          </a:p>
          <a:p>
            <a:r>
              <a:rPr lang="en-US" sz="2000" dirty="0"/>
              <a:t>Be selective: read relevant material related to the essay title</a:t>
            </a:r>
          </a:p>
          <a:p>
            <a:r>
              <a:rPr lang="en-US" sz="2000" dirty="0"/>
              <a:t>Read actively &amp; be critical – e.g. find supporting arguments or contradictions </a:t>
            </a:r>
          </a:p>
          <a:p>
            <a:r>
              <a:rPr lang="en-US" sz="2000" dirty="0"/>
              <a:t>Summarize main points in your own words.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171" y="4501662"/>
            <a:ext cx="3562177" cy="181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8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Pre-writing</a:t>
            </a:r>
          </a:p>
        </p:txBody>
      </p:sp>
      <p:sp>
        <p:nvSpPr>
          <p:cNvPr id="3" name="Content Placeholder 2"/>
          <p:cNvSpPr>
            <a:spLocks noGrp="1"/>
          </p:cNvSpPr>
          <p:nvPr>
            <p:ph idx="1"/>
          </p:nvPr>
        </p:nvSpPr>
        <p:spPr>
          <a:xfrm>
            <a:off x="633046" y="2399323"/>
            <a:ext cx="10464800" cy="4048598"/>
          </a:xfrm>
        </p:spPr>
        <p:txBody>
          <a:bodyPr>
            <a:normAutofit fontScale="55000" lnSpcReduction="20000"/>
          </a:bodyPr>
          <a:lstStyle/>
          <a:p>
            <a:pPr marL="0" indent="0">
              <a:buNone/>
            </a:pPr>
            <a:r>
              <a:rPr lang="en-US" sz="3600" b="1" u="sng" dirty="0"/>
              <a:t>3. Preparing an outline</a:t>
            </a:r>
          </a:p>
          <a:p>
            <a:pPr marL="0" indent="0">
              <a:buNone/>
            </a:pPr>
            <a:endParaRPr lang="en-US" sz="3600" b="1" u="sng" dirty="0"/>
          </a:p>
          <a:p>
            <a:r>
              <a:rPr lang="en-US" sz="3600" dirty="0"/>
              <a:t>Establish a structure of your essay</a:t>
            </a:r>
          </a:p>
          <a:p>
            <a:r>
              <a:rPr lang="en-US" altLang="en-US" sz="3600" dirty="0"/>
              <a:t>Keep research and writing </a:t>
            </a:r>
            <a:r>
              <a:rPr lang="en-US" altLang="en-US" sz="3600" b="1" dirty="0"/>
              <a:t>focused</a:t>
            </a:r>
          </a:p>
          <a:p>
            <a:r>
              <a:rPr lang="en-US" altLang="en-US" sz="3600" dirty="0"/>
              <a:t>Identify what is </a:t>
            </a:r>
            <a:r>
              <a:rPr lang="en-US" altLang="en-US" sz="3600" b="1" dirty="0"/>
              <a:t>relevant</a:t>
            </a:r>
            <a:r>
              <a:rPr lang="en-US" altLang="en-US" sz="3600" dirty="0"/>
              <a:t> and what isn’t</a:t>
            </a:r>
          </a:p>
          <a:p>
            <a:r>
              <a:rPr lang="en-US" altLang="en-US" sz="3600" dirty="0"/>
              <a:t>Evenly distribute </a:t>
            </a:r>
            <a:r>
              <a:rPr lang="en-US" altLang="en-US" sz="3600" b="1" dirty="0"/>
              <a:t>word count</a:t>
            </a:r>
          </a:p>
          <a:p>
            <a:r>
              <a:rPr lang="en-US" altLang="en-US" sz="3600" dirty="0"/>
              <a:t>Give your assignment </a:t>
            </a:r>
            <a:r>
              <a:rPr lang="en-US" altLang="en-US" sz="3600" b="1" dirty="0"/>
              <a:t>temporary sub-headings</a:t>
            </a:r>
            <a:r>
              <a:rPr lang="en-US" altLang="en-US" sz="3600" dirty="0"/>
              <a:t> </a:t>
            </a:r>
          </a:p>
          <a:p>
            <a:r>
              <a:rPr lang="en-US" altLang="en-US" sz="3600" b="1" dirty="0"/>
              <a:t>Reduce stress</a:t>
            </a:r>
          </a:p>
          <a:p>
            <a:pPr marL="0" indent="0">
              <a:spcBef>
                <a:spcPts val="800"/>
              </a:spcBef>
              <a:buNone/>
            </a:pPr>
            <a:r>
              <a:rPr lang="en-GB" altLang="en-US" sz="3600" dirty="0"/>
              <a:t>      -</a:t>
            </a:r>
            <a:r>
              <a:rPr lang="en-GB" altLang="en-US" sz="3600" dirty="0" err="1"/>
              <a:t>Ho</a:t>
            </a:r>
            <a:r>
              <a:rPr lang="en-US" altLang="en-US" sz="3600" dirty="0"/>
              <a:t>w do I do this? </a:t>
            </a:r>
          </a:p>
          <a:p>
            <a:pPr>
              <a:spcBef>
                <a:spcPts val="700"/>
              </a:spcBef>
              <a:buClrTx/>
              <a:buNone/>
            </a:pPr>
            <a:r>
              <a:rPr lang="en-GB" altLang="en-US" sz="3600" dirty="0"/>
              <a:t>          -Bullet points, M</a:t>
            </a:r>
            <a:r>
              <a:rPr lang="en-US" altLang="en-US" sz="3600" dirty="0" err="1"/>
              <a:t>ind</a:t>
            </a:r>
            <a:r>
              <a:rPr lang="en-US" altLang="en-US" sz="3600" dirty="0"/>
              <a:t> Maps, doodles, talking it out, set SMART goals </a:t>
            </a:r>
            <a:r>
              <a:rPr lang="en-GB" altLang="en-US" sz="3600" dirty="0"/>
              <a:t> </a:t>
            </a:r>
          </a:p>
          <a:p>
            <a:pPr>
              <a:spcBef>
                <a:spcPts val="700"/>
              </a:spcBef>
              <a:buClrTx/>
              <a:buNone/>
            </a:pPr>
            <a:r>
              <a:rPr lang="en-US" altLang="en-US" sz="2400" dirty="0">
                <a:solidFill>
                  <a:srgbClr val="000000"/>
                </a:solidFill>
              </a:rPr>
              <a:t>                          </a:t>
            </a:r>
          </a:p>
          <a:p>
            <a:endParaRPr lang="en-US" dirty="0"/>
          </a:p>
          <a:p>
            <a:pPr marL="0" indent="0">
              <a:buNone/>
            </a:pPr>
            <a:endParaRPr lang="en-US" b="1" u="sng" dirty="0"/>
          </a:p>
          <a:p>
            <a:pPr marL="0" indent="0">
              <a:buNone/>
            </a:pPr>
            <a:endParaRPr lang="en-US" b="1" u="sng"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713" y="288570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55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as a Building…</a:t>
            </a:r>
          </a:p>
        </p:txBody>
      </p:sp>
      <p:sp>
        <p:nvSpPr>
          <p:cNvPr id="3" name="Content Placeholder 2"/>
          <p:cNvSpPr>
            <a:spLocks noGrp="1"/>
          </p:cNvSpPr>
          <p:nvPr>
            <p:ph idx="1"/>
          </p:nvPr>
        </p:nvSpPr>
        <p:spPr>
          <a:xfrm>
            <a:off x="764186" y="2775438"/>
            <a:ext cx="8761412" cy="3416300"/>
          </a:xfrm>
        </p:spPr>
        <p:txBody>
          <a:bodyPr/>
          <a:lstStyle/>
          <a:p>
            <a:r>
              <a:rPr lang="en-US" dirty="0"/>
              <a:t>References and research would be the foundations.</a:t>
            </a:r>
          </a:p>
          <a:p>
            <a:r>
              <a:rPr lang="en-US" dirty="0"/>
              <a:t>The introduction would be the first layer of blocks forming the main structure.</a:t>
            </a:r>
          </a:p>
          <a:p>
            <a:r>
              <a:rPr lang="en-US" dirty="0"/>
              <a:t>The academic articles would be the structural steel holding up the walls.</a:t>
            </a:r>
          </a:p>
          <a:p>
            <a:r>
              <a:rPr lang="en-US" dirty="0"/>
              <a:t>Internet references would be the thinnest plywood and have very little structural value.</a:t>
            </a:r>
          </a:p>
          <a:p>
            <a:r>
              <a:rPr lang="en-US" dirty="0"/>
              <a:t>The conclusion would be the roof that seals your argument. </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268" y="2219569"/>
            <a:ext cx="1924050" cy="324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355" y="5658338"/>
            <a:ext cx="947875" cy="100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60370" y="5945094"/>
            <a:ext cx="1031630" cy="430887"/>
          </a:xfrm>
          <a:prstGeom prst="rect">
            <a:avLst/>
          </a:prstGeom>
          <a:noFill/>
        </p:spPr>
        <p:txBody>
          <a:bodyPr wrap="square" rtlCol="0">
            <a:spAutoFit/>
          </a:bodyPr>
          <a:lstStyle/>
          <a:p>
            <a:r>
              <a:rPr lang="en-US" sz="1100" b="1" dirty="0"/>
              <a:t>Start at the foundations </a:t>
            </a:r>
          </a:p>
        </p:txBody>
      </p:sp>
    </p:spTree>
    <p:extLst>
      <p:ext uri="{BB962C8B-B14F-4D97-AF65-F5344CB8AC3E}">
        <p14:creationId xmlns:p14="http://schemas.microsoft.com/office/powerpoint/2010/main" val="427611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1pPr>
            <a:lvl2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3pPr>
            <a:lvl4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4pPr>
            <a:lvl5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5pPr>
            <a:lvl6pPr marL="25146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6pPr>
            <a:lvl7pPr marL="29718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7pPr>
            <a:lvl8pPr marL="34290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8pPr>
            <a:lvl9pPr marL="38862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9pPr>
          </a:lstStyle>
          <a:p>
            <a:pPr algn="ctr" eaLnBrk="1" hangingPunct="1">
              <a:spcBef>
                <a:spcPct val="0"/>
              </a:spcBef>
              <a:buClrTx/>
              <a:buFontTx/>
              <a:buNone/>
            </a:pPr>
            <a:r>
              <a:rPr lang="en-US" altLang="en-US" sz="4400" b="1">
                <a:solidFill>
                  <a:srgbClr val="FFFFFF"/>
                </a:solidFill>
                <a:cs typeface="Arial" charset="0"/>
              </a:rPr>
              <a:t>Break it down !</a:t>
            </a:r>
          </a:p>
        </p:txBody>
      </p:sp>
      <p:sp>
        <p:nvSpPr>
          <p:cNvPr id="15363" name="Text Box 2"/>
          <p:cNvSpPr txBox="1">
            <a:spLocks noChangeArrowheads="1"/>
          </p:cNvSpPr>
          <p:nvPr/>
        </p:nvSpPr>
        <p:spPr bwMode="auto">
          <a:xfrm>
            <a:off x="624419" y="978267"/>
            <a:ext cx="9512136" cy="45748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1pPr>
            <a:lvl2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3pPr>
            <a:lvl4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4pPr>
            <a:lvl5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5pPr>
            <a:lvl6pPr marL="25146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6pPr>
            <a:lvl7pPr marL="29718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7pPr>
            <a:lvl8pPr marL="34290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8pPr>
            <a:lvl9pPr marL="3886200" indent="-228600" defTabSz="449263" eaLnBrk="0" fontAlgn="base" hangingPunct="0">
              <a:spcBef>
                <a:spcPts val="6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Light" pitchFamily="34" charset="0"/>
                <a:ea typeface="MS PGothic" pitchFamily="34" charset="-128"/>
              </a:defRPr>
            </a:lvl9pPr>
          </a:lstStyle>
          <a:p>
            <a:pPr algn="ctr" eaLnBrk="1" hangingPunct="1">
              <a:spcBef>
                <a:spcPts val="900"/>
              </a:spcBef>
              <a:buClrTx/>
              <a:buFontTx/>
              <a:buNone/>
            </a:pPr>
            <a:r>
              <a:rPr lang="en-US" altLang="en-US" dirty="0">
                <a:solidFill>
                  <a:srgbClr val="000000"/>
                </a:solidFill>
              </a:rPr>
              <a:t>Introduction –  200 words</a:t>
            </a:r>
          </a:p>
          <a:p>
            <a:pPr algn="ctr" eaLnBrk="1" hangingPunct="1">
              <a:spcBef>
                <a:spcPts val="900"/>
              </a:spcBef>
              <a:buClrTx/>
              <a:buFontTx/>
              <a:buNone/>
            </a:pPr>
            <a:r>
              <a:rPr lang="en-US" altLang="en-US" dirty="0">
                <a:solidFill>
                  <a:srgbClr val="000000"/>
                </a:solidFill>
              </a:rPr>
              <a:t>Point 1 –  400 words</a:t>
            </a:r>
          </a:p>
          <a:p>
            <a:pPr algn="ctr" eaLnBrk="1" hangingPunct="1">
              <a:spcBef>
                <a:spcPts val="900"/>
              </a:spcBef>
              <a:buClrTx/>
              <a:buFontTx/>
              <a:buNone/>
            </a:pPr>
            <a:r>
              <a:rPr lang="en-US" altLang="en-US" dirty="0">
                <a:solidFill>
                  <a:srgbClr val="000000"/>
                </a:solidFill>
              </a:rPr>
              <a:t>Point 2 –  400 words</a:t>
            </a:r>
          </a:p>
          <a:p>
            <a:pPr algn="ctr" eaLnBrk="1" hangingPunct="1">
              <a:spcBef>
                <a:spcPts val="900"/>
              </a:spcBef>
              <a:buClrTx/>
              <a:buFontTx/>
              <a:buNone/>
            </a:pPr>
            <a:r>
              <a:rPr lang="en-US" altLang="en-US" dirty="0">
                <a:solidFill>
                  <a:srgbClr val="000000"/>
                </a:solidFill>
              </a:rPr>
              <a:t>Point 3 –  400 words</a:t>
            </a:r>
          </a:p>
          <a:p>
            <a:pPr algn="ctr" eaLnBrk="1" hangingPunct="1">
              <a:spcBef>
                <a:spcPts val="900"/>
              </a:spcBef>
              <a:buClrTx/>
              <a:buFontTx/>
              <a:buNone/>
            </a:pPr>
            <a:r>
              <a:rPr lang="en-US" altLang="en-US" dirty="0">
                <a:solidFill>
                  <a:srgbClr val="000000"/>
                </a:solidFill>
              </a:rPr>
              <a:t>Point 4 –  400 words</a:t>
            </a:r>
          </a:p>
          <a:p>
            <a:pPr algn="ctr" eaLnBrk="1" hangingPunct="1">
              <a:spcBef>
                <a:spcPts val="900"/>
              </a:spcBef>
              <a:buClrTx/>
              <a:buFontTx/>
              <a:buNone/>
            </a:pPr>
            <a:r>
              <a:rPr lang="en-US" altLang="en-US" dirty="0">
                <a:solidFill>
                  <a:srgbClr val="000000"/>
                </a:solidFill>
              </a:rPr>
              <a:t>Conclusion  –  200 words</a:t>
            </a:r>
          </a:p>
          <a:p>
            <a:pPr eaLnBrk="1" hangingPunct="1">
              <a:spcBef>
                <a:spcPts val="900"/>
              </a:spcBef>
              <a:buClrTx/>
              <a:buFontTx/>
              <a:buNone/>
            </a:pPr>
            <a:r>
              <a:rPr lang="en-US" altLang="en-US" sz="3600" dirty="0">
                <a:solidFill>
                  <a:srgbClr val="000000"/>
                </a:solidFill>
              </a:rPr>
              <a:t>                         </a:t>
            </a:r>
            <a:r>
              <a:rPr lang="en-US" altLang="en-US" sz="3600" b="1" dirty="0">
                <a:solidFill>
                  <a:srgbClr val="C00000"/>
                </a:solidFill>
              </a:rPr>
              <a:t>Total –  2,000 words</a:t>
            </a:r>
          </a:p>
        </p:txBody>
      </p:sp>
      <p:sp>
        <p:nvSpPr>
          <p:cNvPr id="15364" name="Line 3"/>
          <p:cNvSpPr>
            <a:spLocks noChangeShapeType="1"/>
          </p:cNvSpPr>
          <p:nvPr/>
        </p:nvSpPr>
        <p:spPr bwMode="auto">
          <a:xfrm flipV="1">
            <a:off x="1390652" y="5657850"/>
            <a:ext cx="9122833" cy="222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 name="Line 4"/>
          <p:cNvSpPr>
            <a:spLocks noChangeShapeType="1"/>
          </p:cNvSpPr>
          <p:nvPr/>
        </p:nvSpPr>
        <p:spPr bwMode="auto">
          <a:xfrm flipV="1">
            <a:off x="1583267" y="5226050"/>
            <a:ext cx="9218084"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6" name="Line 5"/>
          <p:cNvSpPr>
            <a:spLocks noChangeShapeType="1"/>
          </p:cNvSpPr>
          <p:nvPr/>
        </p:nvSpPr>
        <p:spPr bwMode="auto">
          <a:xfrm>
            <a:off x="1102784" y="4945064"/>
            <a:ext cx="9096293" cy="1587"/>
          </a:xfrm>
          <a:prstGeom prst="line">
            <a:avLst/>
          </a:prstGeom>
          <a:noFill/>
          <a:ln w="63360" cap="sq">
            <a:solidFill>
              <a:srgbClr val="00B05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70" name="Freeform 6"/>
          <p:cNvSpPr>
            <a:spLocks noChangeArrowheads="1"/>
          </p:cNvSpPr>
          <p:nvPr/>
        </p:nvSpPr>
        <p:spPr bwMode="auto">
          <a:xfrm>
            <a:off x="1678517" y="4292600"/>
            <a:ext cx="863600" cy="647700"/>
          </a:xfrm>
          <a:custGeom>
            <a:avLst/>
            <a:gdLst>
              <a:gd name="T0" fmla="*/ 85853 w 647700"/>
              <a:gd name="T1" fmla="*/ 247680 h 647700"/>
              <a:gd name="T2" fmla="*/ 247680 w 647700"/>
              <a:gd name="T3" fmla="*/ 247680 h 647700"/>
              <a:gd name="T4" fmla="*/ 247680 w 647700"/>
              <a:gd name="T5" fmla="*/ 85853 h 647700"/>
              <a:gd name="T6" fmla="*/ 400020 w 647700"/>
              <a:gd name="T7" fmla="*/ 85853 h 647700"/>
              <a:gd name="T8" fmla="*/ 400020 w 647700"/>
              <a:gd name="T9" fmla="*/ 247680 h 647700"/>
              <a:gd name="T10" fmla="*/ 561847 w 647700"/>
              <a:gd name="T11" fmla="*/ 247680 h 647700"/>
              <a:gd name="T12" fmla="*/ 561847 w 647700"/>
              <a:gd name="T13" fmla="*/ 400020 h 647700"/>
              <a:gd name="T14" fmla="*/ 400020 w 647700"/>
              <a:gd name="T15" fmla="*/ 400020 h 647700"/>
              <a:gd name="T16" fmla="*/ 400020 w 647700"/>
              <a:gd name="T17" fmla="*/ 561847 h 647700"/>
              <a:gd name="T18" fmla="*/ 247680 w 647700"/>
              <a:gd name="T19" fmla="*/ 561847 h 647700"/>
              <a:gd name="T20" fmla="*/ 247680 w 647700"/>
              <a:gd name="T21" fmla="*/ 400020 h 647700"/>
              <a:gd name="T22" fmla="*/ 85853 w 647700"/>
              <a:gd name="T23" fmla="*/ 400020 h 647700"/>
              <a:gd name="T24" fmla="*/ 85853 w 647700"/>
              <a:gd name="T25" fmla="*/ 247680 h 647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7700" h="647700">
                <a:moveTo>
                  <a:pt x="85853" y="247680"/>
                </a:moveTo>
                <a:lnTo>
                  <a:pt x="247680" y="247680"/>
                </a:lnTo>
                <a:lnTo>
                  <a:pt x="247680" y="85853"/>
                </a:lnTo>
                <a:lnTo>
                  <a:pt x="400020" y="85853"/>
                </a:lnTo>
                <a:lnTo>
                  <a:pt x="400020" y="247680"/>
                </a:lnTo>
                <a:lnTo>
                  <a:pt x="561847" y="247680"/>
                </a:lnTo>
                <a:lnTo>
                  <a:pt x="561847" y="400020"/>
                </a:lnTo>
                <a:lnTo>
                  <a:pt x="400020" y="400020"/>
                </a:lnTo>
                <a:lnTo>
                  <a:pt x="400020" y="561847"/>
                </a:lnTo>
                <a:lnTo>
                  <a:pt x="247680" y="561847"/>
                </a:lnTo>
                <a:lnTo>
                  <a:pt x="247680" y="400020"/>
                </a:lnTo>
                <a:lnTo>
                  <a:pt x="85853" y="400020"/>
                </a:lnTo>
                <a:lnTo>
                  <a:pt x="85853" y="247680"/>
                </a:lnTo>
                <a:close/>
              </a:path>
            </a:pathLst>
          </a:custGeom>
          <a:solidFill>
            <a:srgbClr val="262673"/>
          </a:solidFill>
          <a:ln w="9360" cap="flat">
            <a:solidFill>
              <a:srgbClr val="262673"/>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spcBef>
                <a:spcPts val="600"/>
              </a:spcBef>
              <a:buClr>
                <a:srgbClr val="000000"/>
              </a:buClr>
              <a:buSzPct val="100000"/>
              <a:buFont typeface="Times New Roman" panose="02020603050405020304" pitchFamily="18" charset="0"/>
              <a:buNone/>
              <a:defRPr/>
            </a:pPr>
            <a:endParaRPr lang="en-IE"/>
          </a:p>
        </p:txBody>
      </p:sp>
      <p:sp>
        <p:nvSpPr>
          <p:cNvPr id="15368" name="Text Box 7"/>
          <p:cNvSpPr txBox="1">
            <a:spLocks noChangeArrowheads="1"/>
          </p:cNvSpPr>
          <p:nvPr/>
        </p:nvSpPr>
        <p:spPr bwMode="auto">
          <a:xfrm>
            <a:off x="234625" y="5413497"/>
            <a:ext cx="11379200" cy="93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93675" indent="-190500">
              <a:spcBef>
                <a:spcPts val="600"/>
              </a:spcBef>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1pPr>
            <a:lvl2pPr>
              <a:spcBef>
                <a:spcPts val="600"/>
              </a:spcBef>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2pPr>
            <a:lvl3pPr>
              <a:spcBef>
                <a:spcPts val="600"/>
              </a:spcBef>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3pPr>
            <a:lvl4pPr>
              <a:spcBef>
                <a:spcPts val="600"/>
              </a:spcBef>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4pPr>
            <a:lvl5pPr>
              <a:spcBef>
                <a:spcPts val="600"/>
              </a:spcBef>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5pPr>
            <a:lvl6pPr marL="2514600" indent="-228600" defTabSz="449263" eaLnBrk="0" fontAlgn="base" hangingPunct="0">
              <a:spcBef>
                <a:spcPts val="600"/>
              </a:spcBef>
              <a:spcAft>
                <a:spcPct val="0"/>
              </a:spcAft>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6pPr>
            <a:lvl7pPr marL="2971800" indent="-228600" defTabSz="449263" eaLnBrk="0" fontAlgn="base" hangingPunct="0">
              <a:spcBef>
                <a:spcPts val="600"/>
              </a:spcBef>
              <a:spcAft>
                <a:spcPct val="0"/>
              </a:spcAft>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7pPr>
            <a:lvl8pPr marL="3429000" indent="-228600" defTabSz="449263" eaLnBrk="0" fontAlgn="base" hangingPunct="0">
              <a:spcBef>
                <a:spcPts val="600"/>
              </a:spcBef>
              <a:spcAft>
                <a:spcPct val="0"/>
              </a:spcAft>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8pPr>
            <a:lvl9pPr marL="3886200" indent="-228600" defTabSz="449263" eaLnBrk="0" fontAlgn="base" hangingPunct="0">
              <a:spcBef>
                <a:spcPts val="600"/>
              </a:spcBef>
              <a:spcAft>
                <a:spcPct val="0"/>
              </a:spcAft>
              <a:buClr>
                <a:srgbClr val="000000"/>
              </a:buClr>
              <a:buSzPct val="100000"/>
              <a:buFont typeface="Times New Roman" pitchFamily="18" charset="0"/>
              <a:tabLst>
                <a:tab pos="193675" algn="l"/>
                <a:tab pos="641350" algn="l"/>
                <a:tab pos="1090613" algn="l"/>
                <a:tab pos="1539875" algn="l"/>
                <a:tab pos="1989138" algn="l"/>
                <a:tab pos="2438400" algn="l"/>
                <a:tab pos="2887663" algn="l"/>
                <a:tab pos="3336925" algn="l"/>
                <a:tab pos="3786188" algn="l"/>
                <a:tab pos="4235450" algn="l"/>
                <a:tab pos="4684713" algn="l"/>
                <a:tab pos="5133975" algn="l"/>
                <a:tab pos="5583238" algn="l"/>
                <a:tab pos="6032500" algn="l"/>
                <a:tab pos="6481763" algn="l"/>
                <a:tab pos="6931025" algn="l"/>
                <a:tab pos="7380288" algn="l"/>
                <a:tab pos="7829550" algn="l"/>
                <a:tab pos="8278813" algn="l"/>
                <a:tab pos="8728075" algn="l"/>
                <a:tab pos="9177338" algn="l"/>
              </a:tabLst>
              <a:defRPr sz="2400">
                <a:solidFill>
                  <a:schemeClr val="bg1"/>
                </a:solidFill>
                <a:latin typeface="Calibri Light" pitchFamily="34" charset="0"/>
                <a:ea typeface="MS PGothic" pitchFamily="34" charset="-128"/>
              </a:defRPr>
            </a:lvl9pPr>
          </a:lstStyle>
          <a:p>
            <a:pPr eaLnBrk="1" hangingPunct="1">
              <a:lnSpc>
                <a:spcPct val="75000"/>
              </a:lnSpc>
              <a:spcBef>
                <a:spcPts val="1500"/>
              </a:spcBef>
              <a:buClrTx/>
              <a:buFontTx/>
              <a:buNone/>
            </a:pPr>
            <a:r>
              <a:rPr lang="en-GB" altLang="en-US" sz="2800" b="1" dirty="0">
                <a:solidFill>
                  <a:srgbClr val="FF0000"/>
                </a:solidFill>
                <a:cs typeface="Arial" charset="0"/>
              </a:rPr>
              <a:t>Remember this is an example. </a:t>
            </a:r>
          </a:p>
          <a:p>
            <a:pPr eaLnBrk="1" hangingPunct="1">
              <a:lnSpc>
                <a:spcPct val="75000"/>
              </a:lnSpc>
              <a:spcBef>
                <a:spcPts val="1500"/>
              </a:spcBef>
              <a:buClrTx/>
              <a:buFontTx/>
              <a:buNone/>
            </a:pPr>
            <a:r>
              <a:rPr lang="en-GB" altLang="en-US" sz="2800" b="1" dirty="0">
                <a:solidFill>
                  <a:srgbClr val="FF0000"/>
                </a:solidFill>
                <a:cs typeface="Arial" charset="0"/>
              </a:rPr>
              <a:t>Adjust your plan to fit in all your key points. </a:t>
            </a:r>
          </a:p>
        </p:txBody>
      </p:sp>
    </p:spTree>
    <p:extLst>
      <p:ext uri="{BB962C8B-B14F-4D97-AF65-F5344CB8AC3E}">
        <p14:creationId xmlns:p14="http://schemas.microsoft.com/office/powerpoint/2010/main" val="3125460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IE" sz="5000">
                <a:solidFill>
                  <a:srgbClr val="FF0000"/>
                </a:solidFill>
              </a:rPr>
              <a:t>WARNING!</a:t>
            </a:r>
            <a:endParaRPr lang="en-US" sz="5000">
              <a:solidFill>
                <a:srgbClr val="FF0000"/>
              </a:solidFill>
            </a:endParaRPr>
          </a:p>
        </p:txBody>
      </p:sp>
      <p:sp>
        <p:nvSpPr>
          <p:cNvPr id="23555" name="Rectangle 3"/>
          <p:cNvSpPr>
            <a:spLocks noGrp="1" noChangeArrowheads="1"/>
          </p:cNvSpPr>
          <p:nvPr>
            <p:ph idx="1"/>
          </p:nvPr>
        </p:nvSpPr>
        <p:spPr/>
        <p:txBody>
          <a:bodyPr/>
          <a:lstStyle/>
          <a:p>
            <a:pPr eaLnBrk="1" hangingPunct="1">
              <a:defRPr/>
            </a:pPr>
            <a:r>
              <a:rPr lang="en-IE" sz="2000" dirty="0"/>
              <a:t>Always check your assignment guidelines!</a:t>
            </a:r>
          </a:p>
          <a:p>
            <a:pPr eaLnBrk="1" hangingPunct="1">
              <a:defRPr/>
            </a:pPr>
            <a:r>
              <a:rPr lang="en-IE" sz="2000" dirty="0"/>
              <a:t>Your lecturer may require more than the three basic parts- go with them!</a:t>
            </a:r>
          </a:p>
          <a:p>
            <a:pPr eaLnBrk="1" hangingPunct="1">
              <a:defRPr/>
            </a:pPr>
            <a:r>
              <a:rPr lang="en-IE" sz="2000" dirty="0"/>
              <a:t>Examples: “Abstract”, “An analysis, discussion, and conclusion” etc.</a:t>
            </a:r>
          </a:p>
          <a:p>
            <a:pPr eaLnBrk="1" hangingPunct="1">
              <a:defRPr/>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354" y="4374548"/>
            <a:ext cx="2514112" cy="248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1762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2101</Words>
  <Application>Microsoft Office PowerPoint</Application>
  <PresentationFormat>Widescreen</PresentationFormat>
  <Paragraphs>213</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ＭＳ Ｐゴシック</vt:lpstr>
      <vt:lpstr>Arial</vt:lpstr>
      <vt:lpstr>Calibri</vt:lpstr>
      <vt:lpstr>Calibri Light</vt:lpstr>
      <vt:lpstr>Century Gothic</vt:lpstr>
      <vt:lpstr>Times New Roman</vt:lpstr>
      <vt:lpstr>Wingdings</vt:lpstr>
      <vt:lpstr>Wingdings 3</vt:lpstr>
      <vt:lpstr>Ion Boardroom</vt:lpstr>
      <vt:lpstr>Essay Writing </vt:lpstr>
      <vt:lpstr>Welcome &amp; thank you for coming </vt:lpstr>
      <vt:lpstr>Preliminary Planning</vt:lpstr>
      <vt:lpstr>Pre-writing</vt:lpstr>
      <vt:lpstr>Pre-writing </vt:lpstr>
      <vt:lpstr>Pre-writing</vt:lpstr>
      <vt:lpstr>Assignment as a Building…</vt:lpstr>
      <vt:lpstr>PowerPoint Presentation</vt:lpstr>
      <vt:lpstr>WARNING!</vt:lpstr>
      <vt:lpstr>Where should I start?</vt:lpstr>
      <vt:lpstr>SET Smart goals</vt:lpstr>
      <vt:lpstr>Example of a SMART Goal</vt:lpstr>
      <vt:lpstr>A Personal SMART Goal</vt:lpstr>
      <vt:lpstr>The main body</vt:lpstr>
      <vt:lpstr>Defining your plan</vt:lpstr>
      <vt:lpstr>PowerPoint Presentation</vt:lpstr>
      <vt:lpstr>Paragraph Structure</vt:lpstr>
      <vt:lpstr>Paragraph structure</vt:lpstr>
      <vt:lpstr>Building an Argument </vt:lpstr>
      <vt:lpstr>Verbs or “bolts”</vt:lpstr>
      <vt:lpstr>Argument indicators as ‘Signposts’ </vt:lpstr>
      <vt:lpstr>PowerPoint Presentation</vt:lpstr>
      <vt:lpstr>Why Introduce and Conclude?</vt:lpstr>
      <vt:lpstr>The Introduction</vt:lpstr>
      <vt:lpstr>Phrases for an Introduction </vt:lpstr>
      <vt:lpstr>Example</vt:lpstr>
      <vt:lpstr>Conclusion</vt:lpstr>
      <vt:lpstr>Phrases for Conclusions </vt:lpstr>
      <vt:lpstr>Tips to stay focused </vt:lpstr>
      <vt:lpstr>Making your essay look good </vt:lpstr>
      <vt:lpstr>Key Points to Remember</vt:lpstr>
      <vt:lpstr>Book an appointment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50</cp:revision>
  <cp:lastPrinted>2019-10-30T12:45:45Z</cp:lastPrinted>
  <dcterms:created xsi:type="dcterms:W3CDTF">2019-10-03T07:06:18Z</dcterms:created>
  <dcterms:modified xsi:type="dcterms:W3CDTF">2020-03-19T12:07:55Z</dcterms:modified>
</cp:coreProperties>
</file>