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70" r:id="rId3"/>
    <p:sldId id="317" r:id="rId4"/>
    <p:sldId id="301" r:id="rId5"/>
    <p:sldId id="316" r:id="rId6"/>
    <p:sldId id="302" r:id="rId7"/>
    <p:sldId id="303" r:id="rId8"/>
    <p:sldId id="304" r:id="rId9"/>
    <p:sldId id="306" r:id="rId10"/>
    <p:sldId id="313" r:id="rId11"/>
    <p:sldId id="314" r:id="rId12"/>
    <p:sldId id="315" r:id="rId13"/>
    <p:sldId id="319" r:id="rId14"/>
    <p:sldId id="305" r:id="rId15"/>
    <p:sldId id="307" r:id="rId16"/>
    <p:sldId id="308" r:id="rId17"/>
    <p:sldId id="309" r:id="rId18"/>
    <p:sldId id="310" r:id="rId19"/>
    <p:sldId id="311" r:id="rId20"/>
    <p:sldId id="312" r:id="rId21"/>
    <p:sldId id="318" r:id="rId22"/>
    <p:sldId id="269" r:id="rId2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68" d="100"/>
          <a:sy n="68" d="100"/>
        </p:scale>
        <p:origin x="6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9847937-8A96-4BF8-8BDB-1D261B11C068}" type="datetimeFigureOut">
              <a:rPr lang="en-US" smtClean="0"/>
              <a:t>3/19/2020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2D495E-9558-4ED5-99C3-E9C6219CB7AD}" type="slidenum">
              <a:rPr lang="en-US" smtClean="0"/>
              <a:t>‹#›</a:t>
            </a:fld>
            <a:endParaRPr lang="en-US"/>
          </a:p>
        </p:txBody>
      </p:sp>
    </p:spTree>
    <p:extLst>
      <p:ext uri="{BB962C8B-B14F-4D97-AF65-F5344CB8AC3E}">
        <p14:creationId xmlns:p14="http://schemas.microsoft.com/office/powerpoint/2010/main" val="7934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3/19/2020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3/19/2020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3/19/2020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learningdevelopment@iadt.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lstStyle/>
          <a:p>
            <a:r>
              <a:rPr lang="en-IE" dirty="0"/>
              <a:t>Avoid Procrastinating </a:t>
            </a:r>
          </a:p>
        </p:txBody>
      </p:sp>
      <p:sp>
        <p:nvSpPr>
          <p:cNvPr id="3" name="Subtitle 2"/>
          <p:cNvSpPr>
            <a:spLocks noGrp="1"/>
          </p:cNvSpPr>
          <p:nvPr>
            <p:ph type="subTitle" idx="1"/>
          </p:nvPr>
        </p:nvSpPr>
        <p:spPr>
          <a:xfrm>
            <a:off x="6361722" y="3765184"/>
            <a:ext cx="3423140" cy="861420"/>
          </a:xfrm>
        </p:spPr>
        <p:txBody>
          <a:bodyPr>
            <a:normAutofit fontScale="92500"/>
          </a:bodyPr>
          <a:lstStyle/>
          <a:p>
            <a:pPr algn="ctr"/>
            <a:r>
              <a:rPr lang="en-US" dirty="0"/>
              <a:t>Study Smart Workshop		</a:t>
            </a:r>
          </a:p>
          <a:p>
            <a:r>
              <a:rPr lang="en-US" dirty="0"/>
              <a:t>Student Learning </a:t>
            </a:r>
            <a:r>
              <a:rPr lang="en-US" dirty="0" err="1"/>
              <a:t>centre</a:t>
            </a:r>
            <a:endParaRPr lang="en-I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7" y="1849383"/>
            <a:ext cx="4747846" cy="291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615" y="544524"/>
            <a:ext cx="1648192" cy="101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Smart goals</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00" y="1905001"/>
            <a:ext cx="9652000" cy="361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60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SMART Goal</a:t>
            </a:r>
          </a:p>
        </p:txBody>
      </p:sp>
      <p:sp>
        <p:nvSpPr>
          <p:cNvPr id="3" name="Content Placeholder 2"/>
          <p:cNvSpPr>
            <a:spLocks noGrp="1"/>
          </p:cNvSpPr>
          <p:nvPr>
            <p:ph idx="1"/>
          </p:nvPr>
        </p:nvSpPr>
        <p:spPr/>
        <p:txBody>
          <a:bodyPr>
            <a:normAutofit/>
          </a:bodyPr>
          <a:lstStyle/>
          <a:p>
            <a:pPr marL="0" lvl="0" indent="0">
              <a:spcBef>
                <a:spcPts val="1800"/>
              </a:spcBef>
              <a:buClr>
                <a:srgbClr val="00B050"/>
              </a:buClr>
              <a:buSzTx/>
              <a:buFont typeface="Calibri Light" pitchFamily="34" charset="0"/>
              <a:buChar char="•"/>
            </a:pPr>
            <a:r>
              <a:rPr lang="en-GB" altLang="en-US" sz="3000" dirty="0">
                <a:solidFill>
                  <a:srgbClr val="000000"/>
                </a:solidFill>
              </a:rPr>
              <a:t>S: Begin introduction</a:t>
            </a:r>
          </a:p>
          <a:p>
            <a:pPr marL="0" lvl="0" indent="0">
              <a:spcBef>
                <a:spcPts val="1800"/>
              </a:spcBef>
              <a:buClr>
                <a:srgbClr val="0070C0"/>
              </a:buClr>
              <a:buSzTx/>
              <a:buFont typeface="Calibri Light" pitchFamily="34" charset="0"/>
              <a:buChar char="•"/>
            </a:pPr>
            <a:r>
              <a:rPr lang="en-GB" altLang="en-US" sz="3000" dirty="0">
                <a:solidFill>
                  <a:srgbClr val="000000"/>
                </a:solidFill>
              </a:rPr>
              <a:t>M: I will write </a:t>
            </a:r>
            <a:r>
              <a:rPr lang="en-US" altLang="en-US" sz="3000" dirty="0">
                <a:solidFill>
                  <a:srgbClr val="000000"/>
                </a:solidFill>
              </a:rPr>
              <a:t>200</a:t>
            </a:r>
            <a:r>
              <a:rPr lang="en-GB" altLang="en-US" sz="3000" dirty="0">
                <a:solidFill>
                  <a:srgbClr val="000000"/>
                </a:solidFill>
              </a:rPr>
              <a:t> words</a:t>
            </a:r>
          </a:p>
          <a:p>
            <a:pPr marL="0" lvl="0" indent="0">
              <a:spcBef>
                <a:spcPts val="1800"/>
              </a:spcBef>
              <a:buClr>
                <a:srgbClr val="7030A0"/>
              </a:buClr>
              <a:buSzTx/>
              <a:buFont typeface="Calibri Light" pitchFamily="34" charset="0"/>
              <a:buChar char="•"/>
            </a:pPr>
            <a:r>
              <a:rPr lang="en-GB" altLang="en-US" sz="3000" dirty="0">
                <a:solidFill>
                  <a:srgbClr val="000000"/>
                </a:solidFill>
              </a:rPr>
              <a:t>A: I can manage </a:t>
            </a:r>
            <a:r>
              <a:rPr lang="en-US" altLang="en-US" sz="3000" dirty="0">
                <a:solidFill>
                  <a:srgbClr val="000000"/>
                </a:solidFill>
              </a:rPr>
              <a:t>200</a:t>
            </a:r>
            <a:r>
              <a:rPr lang="en-GB" altLang="en-US" sz="3000" dirty="0">
                <a:solidFill>
                  <a:srgbClr val="000000"/>
                </a:solidFill>
              </a:rPr>
              <a:t> words</a:t>
            </a:r>
          </a:p>
          <a:p>
            <a:pPr marL="0" lvl="0" indent="0">
              <a:spcBef>
                <a:spcPts val="1800"/>
              </a:spcBef>
              <a:buClr>
                <a:srgbClr val="FFC000"/>
              </a:buClr>
              <a:buSzTx/>
              <a:buFont typeface="Calibri Light" pitchFamily="34" charset="0"/>
              <a:buChar char="•"/>
            </a:pPr>
            <a:r>
              <a:rPr lang="en-GB" altLang="en-US" sz="3000" dirty="0">
                <a:solidFill>
                  <a:srgbClr val="000000"/>
                </a:solidFill>
              </a:rPr>
              <a:t>R: Working towards deadline</a:t>
            </a:r>
          </a:p>
          <a:p>
            <a:pPr marL="0" lvl="0" indent="0">
              <a:spcBef>
                <a:spcPts val="1800"/>
              </a:spcBef>
              <a:buClr>
                <a:srgbClr val="FF0000"/>
              </a:buClr>
              <a:buSzTx/>
              <a:buFont typeface="Calibri Light" pitchFamily="34" charset="0"/>
              <a:buChar char="•"/>
            </a:pPr>
            <a:r>
              <a:rPr lang="en-GB" altLang="en-US" sz="3000" dirty="0">
                <a:solidFill>
                  <a:srgbClr val="000000"/>
                </a:solidFill>
              </a:rPr>
              <a:t>T: Tonight 6-9pm</a:t>
            </a:r>
          </a:p>
          <a:p>
            <a:endParaRPr lang="en-US" dirty="0"/>
          </a:p>
        </p:txBody>
      </p:sp>
    </p:spTree>
    <p:extLst>
      <p:ext uri="{BB962C8B-B14F-4D97-AF65-F5344CB8AC3E}">
        <p14:creationId xmlns:p14="http://schemas.microsoft.com/office/powerpoint/2010/main" val="67825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Personal SMART Goal</a:t>
            </a:r>
          </a:p>
        </p:txBody>
      </p:sp>
      <p:sp>
        <p:nvSpPr>
          <p:cNvPr id="3" name="Content Placeholder 2"/>
          <p:cNvSpPr>
            <a:spLocks noGrp="1"/>
          </p:cNvSpPr>
          <p:nvPr>
            <p:ph idx="1"/>
          </p:nvPr>
        </p:nvSpPr>
        <p:spPr/>
        <p:txBody>
          <a:bodyPr/>
          <a:lstStyle/>
          <a:p>
            <a:r>
              <a:rPr lang="en-US" dirty="0"/>
              <a:t>Lets take a few minutes to think of a SMART Goal for this week…</a:t>
            </a:r>
          </a:p>
          <a:p>
            <a:pPr lvl="1"/>
            <a:r>
              <a:rPr lang="en-US" dirty="0"/>
              <a:t>This can be based on anything that’s happening in your life at the minute e.g. work, studies, self-care etc.</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291" y="3689122"/>
            <a:ext cx="3977075" cy="307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Stop Making Excuses </a:t>
            </a:r>
          </a:p>
        </p:txBody>
      </p:sp>
      <p:sp>
        <p:nvSpPr>
          <p:cNvPr id="3" name="Content Placeholder 2"/>
          <p:cNvSpPr>
            <a:spLocks noGrp="1"/>
          </p:cNvSpPr>
          <p:nvPr>
            <p:ph idx="1"/>
          </p:nvPr>
        </p:nvSpPr>
        <p:spPr>
          <a:xfrm>
            <a:off x="560986" y="2321168"/>
            <a:ext cx="9552122" cy="4173417"/>
          </a:xfrm>
        </p:spPr>
        <p:txBody>
          <a:bodyPr>
            <a:noAutofit/>
          </a:bodyPr>
          <a:lstStyle/>
          <a:p>
            <a:r>
              <a:rPr lang="en-US" sz="1600" dirty="0"/>
              <a:t>We are all guilty of waiting for that perfect time to start something. </a:t>
            </a:r>
          </a:p>
          <a:p>
            <a:r>
              <a:rPr lang="en-US" sz="1600" dirty="0"/>
              <a:t>We continuously make excuses as to why we haven’t got something done or even started. </a:t>
            </a:r>
          </a:p>
          <a:p>
            <a:r>
              <a:rPr lang="en-US" sz="1600" dirty="0"/>
              <a:t>The problem is that we will continue to make these excuses until we make a conscious effort not to!</a:t>
            </a:r>
          </a:p>
          <a:p>
            <a:r>
              <a:rPr lang="en-US" sz="1600" dirty="0"/>
              <a:t>Examples;</a:t>
            </a:r>
          </a:p>
          <a:p>
            <a:pPr lvl="1"/>
            <a:r>
              <a:rPr lang="en-US" dirty="0"/>
              <a:t>“I would love to get that in ahead of schedule but it’s not possible because I’m so busy”</a:t>
            </a:r>
          </a:p>
          <a:p>
            <a:pPr lvl="1"/>
            <a:r>
              <a:rPr lang="en-US" dirty="0"/>
              <a:t>“If I didn’t have X going on, I would be fine”</a:t>
            </a:r>
          </a:p>
          <a:p>
            <a:pPr lvl="1"/>
            <a:r>
              <a:rPr lang="en-US" dirty="0"/>
              <a:t>“ I will wait to hear what others are doing before I start”</a:t>
            </a:r>
          </a:p>
          <a:p>
            <a:pPr lvl="1"/>
            <a:r>
              <a:rPr lang="en-US" dirty="0"/>
              <a:t>“I haven’t got all my research done yet so I will wait”</a:t>
            </a:r>
          </a:p>
          <a:p>
            <a:pPr lvl="0">
              <a:buClr>
                <a:srgbClr val="ACD433"/>
              </a:buClr>
            </a:pPr>
            <a:r>
              <a:rPr lang="en-US" sz="1600" dirty="0">
                <a:solidFill>
                  <a:prstClr val="black">
                    <a:lumMod val="75000"/>
                    <a:lumOff val="25000"/>
                  </a:prstClr>
                </a:solidFill>
              </a:rPr>
              <a:t>Life Happens and there will be many times we have to prioritize our health and well-being over studies but we can prioritize both simultaneously</a:t>
            </a:r>
          </a:p>
          <a:p>
            <a:pPr lvl="1">
              <a:buClr>
                <a:srgbClr val="ACD433"/>
              </a:buClr>
            </a:pPr>
            <a:r>
              <a:rPr lang="en-US" dirty="0">
                <a:solidFill>
                  <a:prstClr val="black">
                    <a:lumMod val="75000"/>
                    <a:lumOff val="25000"/>
                  </a:prstClr>
                </a:solidFill>
              </a:rPr>
              <a:t>Stop waiting for the perfect moment- it doesn’t exist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980" y="3123467"/>
            <a:ext cx="180022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4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Create a Timeline/Schedule</a:t>
            </a:r>
          </a:p>
        </p:txBody>
      </p:sp>
      <p:sp>
        <p:nvSpPr>
          <p:cNvPr id="3" name="Content Placeholder 2"/>
          <p:cNvSpPr>
            <a:spLocks noGrp="1"/>
          </p:cNvSpPr>
          <p:nvPr>
            <p:ph idx="1"/>
          </p:nvPr>
        </p:nvSpPr>
        <p:spPr>
          <a:xfrm>
            <a:off x="4851631" y="2728545"/>
            <a:ext cx="6926153" cy="3984870"/>
          </a:xfrm>
        </p:spPr>
        <p:txBody>
          <a:bodyPr>
            <a:normAutofit fontScale="92500" lnSpcReduction="20000"/>
          </a:bodyPr>
          <a:lstStyle/>
          <a:p>
            <a:r>
              <a:rPr lang="en-US" sz="2200" dirty="0"/>
              <a:t>Once you have identified your goals, create a timeline to achieve them. </a:t>
            </a:r>
          </a:p>
          <a:p>
            <a:pPr lvl="1"/>
            <a:r>
              <a:rPr lang="en-US" sz="2200" dirty="0"/>
              <a:t>This could include a study plan, the breakdown of an essay etc.</a:t>
            </a:r>
          </a:p>
          <a:p>
            <a:pPr lvl="1"/>
            <a:r>
              <a:rPr lang="en-US" sz="2200" dirty="0"/>
              <a:t>Remember you must be specific!</a:t>
            </a:r>
          </a:p>
          <a:p>
            <a:pPr lvl="1"/>
            <a:r>
              <a:rPr lang="en-US" sz="2200" dirty="0"/>
              <a:t>Don’t forget to include some time for rest and fun.</a:t>
            </a:r>
          </a:p>
          <a:p>
            <a:pPr lvl="0">
              <a:buClr>
                <a:srgbClr val="ACD433"/>
              </a:buClr>
            </a:pPr>
            <a:r>
              <a:rPr lang="en-US" sz="2200" dirty="0">
                <a:solidFill>
                  <a:prstClr val="black">
                    <a:lumMod val="75000"/>
                    <a:lumOff val="25000"/>
                  </a:prstClr>
                </a:solidFill>
              </a:rPr>
              <a:t>It’s important you stick to your timeline;</a:t>
            </a:r>
          </a:p>
          <a:p>
            <a:pPr lvl="1">
              <a:buClr>
                <a:srgbClr val="ACD433"/>
              </a:buClr>
            </a:pPr>
            <a:r>
              <a:rPr lang="en-US" sz="2200" dirty="0">
                <a:solidFill>
                  <a:prstClr val="black">
                    <a:lumMod val="75000"/>
                    <a:lumOff val="25000"/>
                  </a:prstClr>
                </a:solidFill>
              </a:rPr>
              <a:t>Things will inevitably come up but don’t beat yourself up, instead take a breath, remind yourself that life happens and get straight back on track. </a:t>
            </a:r>
          </a:p>
          <a:p>
            <a:pPr marL="457200" lvl="1"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93" y="2852615"/>
            <a:ext cx="3617441" cy="215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74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8801" y="2611315"/>
            <a:ext cx="8761412" cy="3416300"/>
          </a:xfrm>
        </p:spPr>
        <p:txBody>
          <a:bodyPr>
            <a:noAutofit/>
          </a:bodyPr>
          <a:lstStyle/>
          <a:p>
            <a:r>
              <a:rPr lang="en-US" sz="2000" dirty="0"/>
              <a:t>We often get needlessly sidetracked from our work.</a:t>
            </a:r>
          </a:p>
          <a:p>
            <a:r>
              <a:rPr lang="en-IE" sz="2000" dirty="0"/>
              <a:t>If you tend to spend too much time on social media or apps when you should be studying, then shut your phone off (</a:t>
            </a:r>
            <a:r>
              <a:rPr lang="en-IE" sz="2000" i="1" dirty="0"/>
              <a:t>all</a:t>
            </a:r>
            <a:r>
              <a:rPr lang="en-IE" sz="2000" dirty="0"/>
              <a:t> the way off) or keep it out of sight e.g. in your bag etc. </a:t>
            </a:r>
          </a:p>
          <a:p>
            <a:r>
              <a:rPr lang="en-IE" sz="2000" dirty="0"/>
              <a:t>Distractions could also be external sources, like people talking, typing etc. Try listening to relaxing music or white noise to cancel out the noise. </a:t>
            </a:r>
          </a:p>
          <a:p>
            <a:r>
              <a:rPr lang="en-IE" sz="2000" dirty="0"/>
              <a:t>You might need to change your study environments all together;</a:t>
            </a:r>
          </a:p>
          <a:p>
            <a:pPr lvl="1"/>
            <a:r>
              <a:rPr lang="en-IE" sz="2000" dirty="0"/>
              <a:t>This could be the library or a quiet coffee shop, where you can clear your mind and study distraction-free. </a:t>
            </a:r>
            <a:endParaRPr lang="en-US" sz="2000" dirty="0"/>
          </a:p>
        </p:txBody>
      </p:sp>
      <p:sp>
        <p:nvSpPr>
          <p:cNvPr id="2" name="Title 1"/>
          <p:cNvSpPr>
            <a:spLocks noGrp="1"/>
          </p:cNvSpPr>
          <p:nvPr>
            <p:ph type="title"/>
          </p:nvPr>
        </p:nvSpPr>
        <p:spPr/>
        <p:txBody>
          <a:bodyPr/>
          <a:lstStyle/>
          <a:p>
            <a:r>
              <a:rPr lang="en-US" dirty="0"/>
              <a:t>5. Minimize Distractions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96386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28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Set Time Limits</a:t>
            </a:r>
          </a:p>
        </p:txBody>
      </p:sp>
      <p:sp>
        <p:nvSpPr>
          <p:cNvPr id="3" name="Content Placeholder 2"/>
          <p:cNvSpPr>
            <a:spLocks noGrp="1"/>
          </p:cNvSpPr>
          <p:nvPr>
            <p:ph idx="1"/>
          </p:nvPr>
        </p:nvSpPr>
        <p:spPr>
          <a:xfrm>
            <a:off x="5251938" y="2447192"/>
            <a:ext cx="6424246" cy="3891085"/>
          </a:xfrm>
        </p:spPr>
        <p:txBody>
          <a:bodyPr>
            <a:noAutofit/>
          </a:bodyPr>
          <a:lstStyle/>
          <a:p>
            <a:r>
              <a:rPr lang="en-US" sz="2000" dirty="0"/>
              <a:t>Set-time limits for both study and fun or relaxing activities.</a:t>
            </a:r>
          </a:p>
          <a:p>
            <a:r>
              <a:rPr lang="en-US" sz="2000" dirty="0"/>
              <a:t>If you stick to time limits you can enjoy your breaks guilt-free (just don’t forget to go back to studying!)</a:t>
            </a:r>
          </a:p>
          <a:p>
            <a:r>
              <a:rPr lang="en-US" sz="2000" dirty="0"/>
              <a:t>E.g. I will study for 2hrs with no distractions and then can watch my </a:t>
            </a:r>
            <a:r>
              <a:rPr lang="en-US" sz="2000" dirty="0" err="1"/>
              <a:t>favourite</a:t>
            </a:r>
            <a:r>
              <a:rPr lang="en-US" sz="2000" dirty="0"/>
              <a:t> </a:t>
            </a:r>
            <a:r>
              <a:rPr lang="en-US" sz="2000" dirty="0" err="1"/>
              <a:t>programme</a:t>
            </a:r>
            <a:r>
              <a:rPr lang="en-US" sz="2000" dirty="0"/>
              <a:t> for 1 hr.</a:t>
            </a:r>
          </a:p>
          <a:p>
            <a:r>
              <a:rPr lang="en-US" sz="2000" dirty="0"/>
              <a:t>This might all seem too rigid and like too much effort but take a moment to think of all the time you wasted procrastinating and stressing and the nicer ways you could have spent that time.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268" y="2665046"/>
            <a:ext cx="3697670" cy="246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70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Take a Break </a:t>
            </a:r>
          </a:p>
        </p:txBody>
      </p:sp>
      <p:sp>
        <p:nvSpPr>
          <p:cNvPr id="3" name="Content Placeholder 2"/>
          <p:cNvSpPr>
            <a:spLocks noGrp="1"/>
          </p:cNvSpPr>
          <p:nvPr>
            <p:ph idx="1"/>
          </p:nvPr>
        </p:nvSpPr>
        <p:spPr>
          <a:xfrm>
            <a:off x="1154955" y="2603499"/>
            <a:ext cx="8761412" cy="4016131"/>
          </a:xfrm>
        </p:spPr>
        <p:txBody>
          <a:bodyPr>
            <a:normAutofit/>
          </a:bodyPr>
          <a:lstStyle/>
          <a:p>
            <a:r>
              <a:rPr lang="en-US" sz="2000" dirty="0"/>
              <a:t>It is so important to take breaks from your studies otherwise you will burn out.</a:t>
            </a:r>
          </a:p>
          <a:p>
            <a:r>
              <a:rPr lang="en-US" sz="2000" dirty="0"/>
              <a:t>Take short regular breaks throughout the day;</a:t>
            </a:r>
          </a:p>
          <a:p>
            <a:pPr lvl="1"/>
            <a:r>
              <a:rPr lang="en-US" sz="2000" dirty="0"/>
              <a:t>54321 exercise is good to help you take a quick 5 minutes out and re-focus </a:t>
            </a:r>
          </a:p>
          <a:p>
            <a:r>
              <a:rPr lang="en-US" sz="2000" dirty="0"/>
              <a:t>Studying and/or working doesn’t mean you have to give up all the things you love. You can still play sports and enjoy hobbies- we just need to manage our time more effectively.</a:t>
            </a:r>
          </a:p>
          <a:p>
            <a:r>
              <a:rPr lang="en-US" sz="2000" dirty="0"/>
              <a:t>If you are stressed and over-whelmed the best thing you can do is to take a break-go for walk, talk to someone, close your eyes for a few minutes, whatever works for you. </a:t>
            </a:r>
          </a:p>
          <a:p>
            <a:endParaRPr lang="en-US" dirty="0"/>
          </a:p>
        </p:txBody>
      </p:sp>
    </p:spTree>
    <p:extLst>
      <p:ext uri="{BB962C8B-B14F-4D97-AF65-F5344CB8AC3E}">
        <p14:creationId xmlns:p14="http://schemas.microsoft.com/office/powerpoint/2010/main" val="2853213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Use Incentives</a:t>
            </a:r>
          </a:p>
        </p:txBody>
      </p:sp>
      <p:sp>
        <p:nvSpPr>
          <p:cNvPr id="3" name="Content Placeholder 2"/>
          <p:cNvSpPr>
            <a:spLocks noGrp="1"/>
          </p:cNvSpPr>
          <p:nvPr>
            <p:ph idx="1"/>
          </p:nvPr>
        </p:nvSpPr>
        <p:spPr/>
        <p:txBody>
          <a:bodyPr>
            <a:normAutofit/>
          </a:bodyPr>
          <a:lstStyle/>
          <a:p>
            <a:r>
              <a:rPr lang="en-US" sz="2000" dirty="0"/>
              <a:t>We all need to be rewarded!!</a:t>
            </a:r>
          </a:p>
          <a:p>
            <a:r>
              <a:rPr lang="en-US" sz="2000" dirty="0"/>
              <a:t>Long-term goals can be difficult to work towards as they feel so far away.</a:t>
            </a:r>
          </a:p>
          <a:p>
            <a:r>
              <a:rPr lang="en-US" sz="2000" dirty="0"/>
              <a:t>It’s important to find what motivates you to get things done in advance rather than leaving things to the last minute.</a:t>
            </a:r>
          </a:p>
          <a:p>
            <a:r>
              <a:rPr lang="en-US" sz="2000" dirty="0"/>
              <a:t>Give yourself an incentive for reaching a goal e.g. if I get my assignment finished before I leave college today, when I go home I can binge watch Netflix all evening.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61" y="3432419"/>
            <a:ext cx="2710351"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06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Get the Hard Stuff done first </a:t>
            </a:r>
          </a:p>
        </p:txBody>
      </p:sp>
      <p:sp>
        <p:nvSpPr>
          <p:cNvPr id="3" name="Content Placeholder 2"/>
          <p:cNvSpPr>
            <a:spLocks noGrp="1"/>
          </p:cNvSpPr>
          <p:nvPr>
            <p:ph idx="1"/>
          </p:nvPr>
        </p:nvSpPr>
        <p:spPr/>
        <p:txBody>
          <a:bodyPr>
            <a:normAutofit/>
          </a:bodyPr>
          <a:lstStyle/>
          <a:p>
            <a:r>
              <a:rPr lang="en-US" sz="2000" dirty="0"/>
              <a:t>It is very tempting to start the easier jobs and get distracted by easier jobs that are not as important.</a:t>
            </a:r>
          </a:p>
          <a:p>
            <a:r>
              <a:rPr lang="en-US" sz="2000" dirty="0"/>
              <a:t>Instead, identify the most challenging aspects of your assignments and start with them.</a:t>
            </a:r>
          </a:p>
          <a:p>
            <a:pPr lvl="1"/>
            <a:r>
              <a:rPr lang="en-IE" dirty="0"/>
              <a:t>The longer you put it off, the more formidable it will seem. </a:t>
            </a:r>
            <a:endParaRPr lang="en-US" dirty="0"/>
          </a:p>
          <a:p>
            <a:r>
              <a:rPr lang="en-IE" sz="2000" dirty="0"/>
              <a:t>This way everything after it seems easier and takes a shorter amount of time.</a:t>
            </a:r>
            <a:endParaRPr lang="en-US" sz="2000" dirty="0"/>
          </a:p>
        </p:txBody>
      </p:sp>
    </p:spTree>
    <p:extLst>
      <p:ext uri="{BB962C8B-B14F-4D97-AF65-F5344CB8AC3E}">
        <p14:creationId xmlns:p14="http://schemas.microsoft.com/office/powerpoint/2010/main" val="98397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thank you for coming </a:t>
            </a:r>
            <a:endParaRPr lang="en-IE" dirty="0"/>
          </a:p>
        </p:txBody>
      </p:sp>
      <p:sp>
        <p:nvSpPr>
          <p:cNvPr id="3" name="Content Placeholder 2"/>
          <p:cNvSpPr>
            <a:spLocks noGrp="1"/>
          </p:cNvSpPr>
          <p:nvPr>
            <p:ph idx="1"/>
          </p:nvPr>
        </p:nvSpPr>
        <p:spPr/>
        <p:txBody>
          <a:bodyPr>
            <a:normAutofit/>
          </a:bodyPr>
          <a:lstStyle/>
          <a:p>
            <a:r>
              <a:rPr lang="en-US" sz="2000" dirty="0"/>
              <a:t>Objectives for this workshop;</a:t>
            </a:r>
          </a:p>
          <a:p>
            <a:pPr lvl="1"/>
            <a:r>
              <a:rPr lang="en-US" sz="2000" dirty="0"/>
              <a:t>What is procrastination </a:t>
            </a:r>
          </a:p>
          <a:p>
            <a:pPr lvl="1"/>
            <a:r>
              <a:rPr lang="en-US" sz="2000" dirty="0"/>
              <a:t>How to avoid it?</a:t>
            </a:r>
          </a:p>
          <a:p>
            <a:pPr lvl="1"/>
            <a:r>
              <a:rPr lang="en-US" sz="2000" dirty="0"/>
              <a:t>Benefits of avoiding procrastination</a:t>
            </a:r>
          </a:p>
          <a:p>
            <a:pPr lvl="1"/>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61" y="2875983"/>
            <a:ext cx="2857135" cy="19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Tell Someone about your Goal</a:t>
            </a:r>
          </a:p>
        </p:txBody>
      </p:sp>
      <p:sp>
        <p:nvSpPr>
          <p:cNvPr id="3" name="Content Placeholder 2"/>
          <p:cNvSpPr>
            <a:spLocks noGrp="1"/>
          </p:cNvSpPr>
          <p:nvPr>
            <p:ph idx="1"/>
          </p:nvPr>
        </p:nvSpPr>
        <p:spPr/>
        <p:txBody>
          <a:bodyPr>
            <a:normAutofit/>
          </a:bodyPr>
          <a:lstStyle/>
          <a:p>
            <a:r>
              <a:rPr lang="en-US" sz="2000" dirty="0"/>
              <a:t>Seek the help of others to keep you </a:t>
            </a:r>
            <a:r>
              <a:rPr lang="en-US" sz="2000" dirty="0">
                <a:solidFill>
                  <a:srgbClr val="FF0000"/>
                </a:solidFill>
              </a:rPr>
              <a:t>accountable!</a:t>
            </a:r>
          </a:p>
          <a:p>
            <a:r>
              <a:rPr lang="en-US" sz="2000" dirty="0"/>
              <a:t>Tell a friend, partner or family about your plan and update them on your progress. Tell them why it’s important you stick to your deadline/time limit and they can support you with this. </a:t>
            </a:r>
          </a:p>
          <a:p>
            <a:r>
              <a:rPr lang="en-IE" sz="2000" dirty="0"/>
              <a:t>As an added bonus, you also have someone to celebrate your victories with, no matter how small. </a:t>
            </a:r>
          </a:p>
          <a:p>
            <a:r>
              <a:rPr lang="en-IE" sz="2000" dirty="0"/>
              <a:t>Use each other as supports- link it with classmates to hold each other accountable.</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773" y="5300663"/>
            <a:ext cx="2067780" cy="137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73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Content Placeholder 2"/>
          <p:cNvSpPr>
            <a:spLocks noGrp="1"/>
          </p:cNvSpPr>
          <p:nvPr>
            <p:ph idx="1"/>
          </p:nvPr>
        </p:nvSpPr>
        <p:spPr/>
        <p:txBody>
          <a:bodyPr>
            <a:normAutofit/>
          </a:bodyPr>
          <a:lstStyle/>
          <a:p>
            <a:r>
              <a:rPr lang="en-US" sz="2000" dirty="0"/>
              <a:t>Start making changes today to avoid the inevitable stress that comes along with procrastination. </a:t>
            </a:r>
          </a:p>
          <a:p>
            <a:r>
              <a:rPr lang="en-US" sz="2000" dirty="0"/>
              <a:t>Choose 2-3 things that you think will be most helpful and put them into action TODAY. </a:t>
            </a:r>
          </a:p>
          <a:p>
            <a:pPr lvl="1"/>
            <a:r>
              <a:rPr lang="en-US" sz="2000" dirty="0"/>
              <a:t>You will thank yourself when it comes to your next deadline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593936"/>
            <a:ext cx="3690450" cy="207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06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Booking an appointment </a:t>
            </a:r>
            <a:endParaRPr lang="en-IE" dirty="0"/>
          </a:p>
        </p:txBody>
      </p:sp>
      <p:sp>
        <p:nvSpPr>
          <p:cNvPr id="3" name="Content Placeholder 2"/>
          <p:cNvSpPr>
            <a:spLocks noGrp="1"/>
          </p:cNvSpPr>
          <p:nvPr>
            <p:ph idx="1"/>
          </p:nvPr>
        </p:nvSpPr>
        <p:spPr/>
        <p:txBody>
          <a:bodyPr/>
          <a:lstStyle/>
          <a:p>
            <a:r>
              <a:rPr lang="en-IE" sz="2000" b="1" dirty="0">
                <a:solidFill>
                  <a:srgbClr val="002060"/>
                </a:solidFill>
              </a:rPr>
              <a:t>List the free times in your timetable &amp; send to:</a:t>
            </a:r>
          </a:p>
          <a:p>
            <a:endParaRPr lang="en-IE" sz="2000" dirty="0">
              <a:solidFill>
                <a:srgbClr val="002060"/>
              </a:solidFill>
            </a:endParaRPr>
          </a:p>
          <a:p>
            <a:pPr lvl="1"/>
            <a:r>
              <a:rPr lang="en-IE" sz="2000" b="1" dirty="0">
                <a:solidFill>
                  <a:srgbClr val="002060"/>
                </a:solidFill>
              </a:rPr>
              <a:t>Email: </a:t>
            </a:r>
            <a:r>
              <a:rPr lang="en-IE" sz="2000" b="1" dirty="0">
                <a:solidFill>
                  <a:srgbClr val="002060"/>
                </a:solidFill>
                <a:hlinkClick r:id="rId2"/>
              </a:rPr>
              <a:t>learningdevelopment@iadt.ie</a:t>
            </a:r>
            <a:endParaRPr lang="en-IE" sz="2000" b="1" dirty="0">
              <a:solidFill>
                <a:srgbClr val="002060"/>
              </a:solidFill>
            </a:endParaRPr>
          </a:p>
          <a:p>
            <a:pPr lvl="1"/>
            <a:r>
              <a:rPr lang="en-IE" sz="2000" b="1" dirty="0">
                <a:solidFill>
                  <a:srgbClr val="002060"/>
                </a:solidFill>
              </a:rPr>
              <a:t>Phone: </a:t>
            </a:r>
            <a:r>
              <a:rPr lang="en-IE" sz="2000" b="1" dirty="0">
                <a:solidFill>
                  <a:schemeClr val="accent1"/>
                </a:solidFill>
              </a:rPr>
              <a:t>01 239 4790</a:t>
            </a:r>
          </a:p>
          <a:p>
            <a:r>
              <a:rPr lang="en-IE" sz="2000" dirty="0">
                <a:solidFill>
                  <a:srgbClr val="002060"/>
                </a:solidFill>
              </a:rPr>
              <a:t>For example: My free times this week are; Mon, 9-11am and 12-1pm and Tues, 11am-1pm. </a:t>
            </a:r>
          </a:p>
          <a:p>
            <a:endParaRPr lang="en-IE" dirty="0"/>
          </a:p>
        </p:txBody>
      </p:sp>
    </p:spTree>
    <p:extLst>
      <p:ext uri="{BB962C8B-B14F-4D97-AF65-F5344CB8AC3E}">
        <p14:creationId xmlns:p14="http://schemas.microsoft.com/office/powerpoint/2010/main" val="53677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take a minute before we begin…</a:t>
            </a:r>
          </a:p>
        </p:txBody>
      </p:sp>
      <p:sp>
        <p:nvSpPr>
          <p:cNvPr id="3" name="Content Placeholder 2"/>
          <p:cNvSpPr>
            <a:spLocks noGrp="1"/>
          </p:cNvSpPr>
          <p:nvPr>
            <p:ph idx="1"/>
          </p:nvPr>
        </p:nvSpPr>
        <p:spPr>
          <a:xfrm>
            <a:off x="1248740" y="3918439"/>
            <a:ext cx="8761412" cy="2810608"/>
          </a:xfrm>
        </p:spPr>
        <p:txBody>
          <a:bodyPr/>
          <a:lstStyle/>
          <a:p>
            <a:r>
              <a:rPr lang="en-US" dirty="0"/>
              <a:t>Name 5 things you can see </a:t>
            </a:r>
          </a:p>
          <a:p>
            <a:r>
              <a:rPr lang="en-US" dirty="0"/>
              <a:t>Name 4 things you can feel/touch</a:t>
            </a:r>
          </a:p>
          <a:p>
            <a:r>
              <a:rPr lang="en-US" dirty="0"/>
              <a:t>Name 3 things you can hear</a:t>
            </a:r>
          </a:p>
          <a:p>
            <a:r>
              <a:rPr lang="en-US" dirty="0"/>
              <a:t>Name 2 things you can smell or taste (or like to smell and taste)</a:t>
            </a:r>
          </a:p>
          <a:p>
            <a:r>
              <a:rPr lang="en-US" dirty="0"/>
              <a:t>Take 1 Deep Breath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2" y="2648561"/>
            <a:ext cx="42576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93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23" y="2282093"/>
            <a:ext cx="10013461" cy="433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154953" y="973668"/>
            <a:ext cx="8761413" cy="706964"/>
          </a:xfrm>
        </p:spPr>
        <p:txBody>
          <a:bodyPr/>
          <a:lstStyle/>
          <a:p>
            <a:r>
              <a:rPr lang="en-US" dirty="0"/>
              <a:t>This might sound familiar…</a:t>
            </a:r>
          </a:p>
        </p:txBody>
      </p:sp>
    </p:spTree>
    <p:extLst>
      <p:ext uri="{BB962C8B-B14F-4D97-AF65-F5344CB8AC3E}">
        <p14:creationId xmlns:p14="http://schemas.microsoft.com/office/powerpoint/2010/main" val="189260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all guilty!</a:t>
            </a:r>
          </a:p>
        </p:txBody>
      </p:sp>
      <p:sp>
        <p:nvSpPr>
          <p:cNvPr id="3" name="Content Placeholder 2"/>
          <p:cNvSpPr>
            <a:spLocks noGrp="1"/>
          </p:cNvSpPr>
          <p:nvPr>
            <p:ph idx="1"/>
          </p:nvPr>
        </p:nvSpPr>
        <p:spPr>
          <a:xfrm>
            <a:off x="936124" y="2415931"/>
            <a:ext cx="10263322" cy="3416300"/>
          </a:xfrm>
        </p:spPr>
        <p:txBody>
          <a:bodyPr>
            <a:normAutofit lnSpcReduction="10000"/>
          </a:bodyPr>
          <a:lstStyle/>
          <a:p>
            <a:r>
              <a:rPr lang="en-US" sz="2000" dirty="0"/>
              <a:t>We can all be guilty of procrastinating- we can all think of countless times we procrastinated!</a:t>
            </a:r>
          </a:p>
          <a:p>
            <a:r>
              <a:rPr lang="en-IE" sz="2000" dirty="0"/>
              <a:t>Procrastination can have adverse affects on your schoolwork and overall happiness.</a:t>
            </a:r>
            <a:endParaRPr lang="en-US" sz="2000" dirty="0"/>
          </a:p>
          <a:p>
            <a:r>
              <a:rPr lang="en-US" sz="2000" dirty="0"/>
              <a:t>We know what we should be doing but we just don’t do it.</a:t>
            </a:r>
            <a:r>
              <a:rPr lang="en-IE" sz="2000" dirty="0"/>
              <a:t> </a:t>
            </a:r>
          </a:p>
          <a:p>
            <a:r>
              <a:rPr lang="en-US" sz="2000" dirty="0"/>
              <a:t>It’s easy to put off dreaded activities- </a:t>
            </a:r>
            <a:r>
              <a:rPr lang="en-US" sz="2000" dirty="0">
                <a:solidFill>
                  <a:srgbClr val="FF0000"/>
                </a:solidFill>
              </a:rPr>
              <a:t>Instant short-term relief.</a:t>
            </a:r>
          </a:p>
          <a:p>
            <a:r>
              <a:rPr lang="en-US" sz="2000" dirty="0"/>
              <a:t>The problem with giving in to this short-term thinking is that it is highly likely that you will be faced with yet another all-nighter before a deadline, potentially in tears and very stressed trying to submit an assignment that doesn’t showcase your best work! </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415" y="5570792"/>
            <a:ext cx="1272687" cy="107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21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Tips to Avoid Procrastinating </a:t>
            </a:r>
          </a:p>
        </p:txBody>
      </p:sp>
      <p:sp>
        <p:nvSpPr>
          <p:cNvPr id="3" name="Content Placeholder 2"/>
          <p:cNvSpPr>
            <a:spLocks noGrp="1"/>
          </p:cNvSpPr>
          <p:nvPr>
            <p:ph idx="1"/>
          </p:nvPr>
        </p:nvSpPr>
        <p:spPr>
          <a:xfrm>
            <a:off x="1061170" y="2219569"/>
            <a:ext cx="8761412" cy="4142153"/>
          </a:xfrm>
        </p:spPr>
        <p:txBody>
          <a:bodyPr>
            <a:noAutofit/>
          </a:bodyPr>
          <a:lstStyle/>
          <a:p>
            <a:pPr lvl="0">
              <a:buClr>
                <a:srgbClr val="ACD433"/>
              </a:buClr>
            </a:pPr>
            <a:r>
              <a:rPr lang="en-IE" sz="2000" dirty="0">
                <a:solidFill>
                  <a:srgbClr val="444444"/>
                </a:solidFill>
              </a:rPr>
              <a:t>1. Get organized &amp; Get started</a:t>
            </a:r>
          </a:p>
          <a:p>
            <a:pPr lvl="0">
              <a:buClr>
                <a:srgbClr val="ACD433"/>
              </a:buClr>
            </a:pPr>
            <a:r>
              <a:rPr lang="en-IE" sz="2000" dirty="0">
                <a:solidFill>
                  <a:srgbClr val="444444"/>
                </a:solidFill>
              </a:rPr>
              <a:t>2. Set simple, achievable goals </a:t>
            </a:r>
          </a:p>
          <a:p>
            <a:pPr lvl="0">
              <a:buClr>
                <a:srgbClr val="ACD433"/>
              </a:buClr>
            </a:pPr>
            <a:r>
              <a:rPr lang="en-IE" sz="2000" dirty="0">
                <a:solidFill>
                  <a:srgbClr val="444444"/>
                </a:solidFill>
              </a:rPr>
              <a:t>3. Stop making excuses </a:t>
            </a:r>
          </a:p>
          <a:p>
            <a:pPr lvl="0">
              <a:buClr>
                <a:srgbClr val="ACD433"/>
              </a:buClr>
            </a:pPr>
            <a:r>
              <a:rPr lang="en-IE" sz="2000" dirty="0">
                <a:solidFill>
                  <a:srgbClr val="444444"/>
                </a:solidFill>
              </a:rPr>
              <a:t>4. Set a deadline </a:t>
            </a:r>
          </a:p>
          <a:p>
            <a:pPr lvl="0">
              <a:buClr>
                <a:srgbClr val="ACD433"/>
              </a:buClr>
            </a:pPr>
            <a:r>
              <a:rPr lang="en-IE" sz="2000" dirty="0">
                <a:solidFill>
                  <a:srgbClr val="444444"/>
                </a:solidFill>
              </a:rPr>
              <a:t>5. Get rid of distractions </a:t>
            </a:r>
          </a:p>
          <a:p>
            <a:pPr lvl="0">
              <a:buClr>
                <a:srgbClr val="ACD433"/>
              </a:buClr>
            </a:pPr>
            <a:r>
              <a:rPr lang="en-IE" sz="2000" dirty="0">
                <a:solidFill>
                  <a:srgbClr val="444444"/>
                </a:solidFill>
              </a:rPr>
              <a:t>6. Time yourself </a:t>
            </a:r>
          </a:p>
          <a:p>
            <a:pPr lvl="0">
              <a:buClr>
                <a:srgbClr val="ACD433"/>
              </a:buClr>
            </a:pPr>
            <a:r>
              <a:rPr lang="en-IE" sz="2000" dirty="0">
                <a:solidFill>
                  <a:srgbClr val="444444"/>
                </a:solidFill>
              </a:rPr>
              <a:t>7. Take a break </a:t>
            </a:r>
          </a:p>
          <a:p>
            <a:pPr lvl="0">
              <a:buClr>
                <a:srgbClr val="ACD433"/>
              </a:buClr>
            </a:pPr>
            <a:r>
              <a:rPr lang="en-IE" sz="2000" dirty="0">
                <a:solidFill>
                  <a:srgbClr val="444444"/>
                </a:solidFill>
              </a:rPr>
              <a:t>8. Use incentives </a:t>
            </a:r>
          </a:p>
          <a:p>
            <a:pPr lvl="0">
              <a:buClr>
                <a:srgbClr val="ACD433"/>
              </a:buClr>
            </a:pPr>
            <a:r>
              <a:rPr lang="en-IE" sz="2000" dirty="0">
                <a:solidFill>
                  <a:srgbClr val="444444"/>
                </a:solidFill>
              </a:rPr>
              <a:t>9. Get the hard stuff done first </a:t>
            </a:r>
          </a:p>
          <a:p>
            <a:pPr lvl="0">
              <a:buClr>
                <a:srgbClr val="ACD433"/>
              </a:buClr>
            </a:pPr>
            <a:r>
              <a:rPr lang="en-IE" sz="2000" dirty="0">
                <a:solidFill>
                  <a:srgbClr val="444444"/>
                </a:solidFill>
              </a:rPr>
              <a:t>10. Tell someone about your goal</a:t>
            </a:r>
            <a:endParaRPr lang="en-US" sz="2000" dirty="0">
              <a:solidFill>
                <a:prstClr val="black">
                  <a:lumMod val="75000"/>
                  <a:lumOff val="25000"/>
                </a:prstClr>
              </a:solidFill>
            </a:endParaRPr>
          </a:p>
          <a:p>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406" y="3294428"/>
            <a:ext cx="2780933" cy="208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93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Get </a:t>
            </a:r>
            <a:r>
              <a:rPr lang="en-US" dirty="0" err="1"/>
              <a:t>Organised</a:t>
            </a:r>
            <a:r>
              <a:rPr lang="en-US" dirty="0"/>
              <a:t> &amp; Get Started </a:t>
            </a:r>
          </a:p>
        </p:txBody>
      </p:sp>
      <p:sp>
        <p:nvSpPr>
          <p:cNvPr id="3" name="Content Placeholder 2"/>
          <p:cNvSpPr>
            <a:spLocks noGrp="1"/>
          </p:cNvSpPr>
          <p:nvPr>
            <p:ph idx="1"/>
          </p:nvPr>
        </p:nvSpPr>
        <p:spPr>
          <a:xfrm>
            <a:off x="542306" y="2504220"/>
            <a:ext cx="10888552" cy="3961423"/>
          </a:xfrm>
        </p:spPr>
        <p:txBody>
          <a:bodyPr>
            <a:noAutofit/>
          </a:bodyPr>
          <a:lstStyle/>
          <a:p>
            <a:r>
              <a:rPr lang="en-US" sz="2000" dirty="0"/>
              <a:t>It is very difficult starting assignments if you don’t know where to start.</a:t>
            </a:r>
          </a:p>
          <a:p>
            <a:r>
              <a:rPr lang="en-US" sz="2000" dirty="0"/>
              <a:t>Invest in a wall planner (or use the </a:t>
            </a:r>
            <a:r>
              <a:rPr lang="en-US" sz="2000" dirty="0" err="1"/>
              <a:t>calender</a:t>
            </a:r>
            <a:r>
              <a:rPr lang="en-US" sz="2000" dirty="0"/>
              <a:t> on your phone), a diary and/or a notebook to record important notes. </a:t>
            </a:r>
          </a:p>
          <a:p>
            <a:r>
              <a:rPr lang="en-US" sz="2000" dirty="0"/>
              <a:t>Being </a:t>
            </a:r>
            <a:r>
              <a:rPr lang="en-US" sz="2000" dirty="0" err="1"/>
              <a:t>organised</a:t>
            </a:r>
            <a:r>
              <a:rPr lang="en-US" sz="2000" dirty="0"/>
              <a:t> helps you keep track of all your assignments and helps you feel more on top of things.</a:t>
            </a:r>
          </a:p>
          <a:p>
            <a:pPr lvl="1"/>
            <a:r>
              <a:rPr lang="en-US" sz="2000" dirty="0"/>
              <a:t>If you feel overwhelmed the things we have to do repeat over and over in our minds. Write them down on paper to help settle your mind. If your assignment isn’t due for a while make sure to write a start date in your calendar or diary. </a:t>
            </a:r>
          </a:p>
          <a:p>
            <a:pPr lvl="1"/>
            <a:r>
              <a:rPr lang="en-US" sz="2000" dirty="0"/>
              <a:t>Get started; Don’t overthink it, just start writing even if you know you will change it (that’s what drafts are for).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7075" y="2063449"/>
            <a:ext cx="1406769" cy="143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4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Set Simple, Achievable Goals </a:t>
            </a:r>
          </a:p>
        </p:txBody>
      </p:sp>
      <p:sp>
        <p:nvSpPr>
          <p:cNvPr id="3" name="Content Placeholder 2"/>
          <p:cNvSpPr>
            <a:spLocks noGrp="1"/>
          </p:cNvSpPr>
          <p:nvPr>
            <p:ph idx="1"/>
          </p:nvPr>
        </p:nvSpPr>
        <p:spPr>
          <a:xfrm>
            <a:off x="834524" y="2477965"/>
            <a:ext cx="8761412" cy="3416300"/>
          </a:xfrm>
        </p:spPr>
        <p:txBody>
          <a:bodyPr>
            <a:noAutofit/>
          </a:bodyPr>
          <a:lstStyle/>
          <a:p>
            <a:r>
              <a:rPr lang="en-US" sz="2000" dirty="0"/>
              <a:t>Feeling overwhelmed about daunting tasks is typically one of the main factors of procrastination- Don’t blow them out of proportion!</a:t>
            </a:r>
          </a:p>
          <a:p>
            <a:r>
              <a:rPr lang="en-IE" sz="2000" dirty="0"/>
              <a:t>The best thing you can do to stay positive is to not think about the magnitude of the assignment and break it down.</a:t>
            </a:r>
          </a:p>
          <a:p>
            <a:r>
              <a:rPr lang="en-IE" sz="2000" dirty="0"/>
              <a:t>It’s always easier to get started on a project when you establish simple, reachable goals rather than a big, vague plan. </a:t>
            </a:r>
          </a:p>
          <a:p>
            <a:pPr lvl="1"/>
            <a:r>
              <a:rPr lang="en-IE" sz="2000" dirty="0"/>
              <a:t>"I'll study biology tonight,” is better planned as "I'll study chapter six tonight." </a:t>
            </a:r>
          </a:p>
          <a:p>
            <a:pPr lvl="1"/>
            <a:r>
              <a:rPr lang="en-IE" sz="2000" dirty="0"/>
              <a:t>This makes your goals less intimidating and more attainable.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4188" y="3180862"/>
            <a:ext cx="2430136" cy="177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5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Set, simple, Achievable Goals</a:t>
            </a:r>
          </a:p>
        </p:txBody>
      </p:sp>
      <p:sp>
        <p:nvSpPr>
          <p:cNvPr id="3" name="Content Placeholder 2"/>
          <p:cNvSpPr>
            <a:spLocks noGrp="1"/>
          </p:cNvSpPr>
          <p:nvPr>
            <p:ph idx="1"/>
          </p:nvPr>
        </p:nvSpPr>
        <p:spPr>
          <a:xfrm>
            <a:off x="639139" y="2382572"/>
            <a:ext cx="8761412" cy="3703515"/>
          </a:xfrm>
        </p:spPr>
        <p:txBody>
          <a:bodyPr>
            <a:noAutofit/>
          </a:bodyPr>
          <a:lstStyle/>
          <a:p>
            <a:r>
              <a:rPr lang="en-US" sz="2000" dirty="0"/>
              <a:t>We often say things like;</a:t>
            </a:r>
          </a:p>
          <a:p>
            <a:pPr lvl="1"/>
            <a:r>
              <a:rPr lang="en-US" sz="2000" dirty="0"/>
              <a:t>Some day I will get around to </a:t>
            </a:r>
            <a:r>
              <a:rPr lang="en-US" sz="2000" dirty="0" err="1"/>
              <a:t>organising</a:t>
            </a:r>
            <a:r>
              <a:rPr lang="en-US" sz="2000" dirty="0"/>
              <a:t> x, y, z</a:t>
            </a:r>
          </a:p>
          <a:p>
            <a:pPr lvl="1"/>
            <a:r>
              <a:rPr lang="en-US" sz="2000" dirty="0"/>
              <a:t>One day over the next few weeks I will do </a:t>
            </a:r>
            <a:r>
              <a:rPr lang="en-US" sz="2000" dirty="0" err="1"/>
              <a:t>x,y,z</a:t>
            </a:r>
            <a:r>
              <a:rPr lang="en-US" sz="2000" dirty="0"/>
              <a:t> </a:t>
            </a:r>
          </a:p>
          <a:p>
            <a:pPr lvl="1"/>
            <a:r>
              <a:rPr lang="en-US" sz="2000" dirty="0"/>
              <a:t>In next semester, I will…</a:t>
            </a:r>
          </a:p>
          <a:p>
            <a:pPr lvl="0">
              <a:buClr>
                <a:srgbClr val="ACD433"/>
              </a:buClr>
            </a:pPr>
            <a:r>
              <a:rPr lang="en-US" sz="2000" dirty="0">
                <a:solidFill>
                  <a:prstClr val="black">
                    <a:lumMod val="75000"/>
                    <a:lumOff val="25000"/>
                  </a:prstClr>
                </a:solidFill>
              </a:rPr>
              <a:t>Instead we need to set a specific goal to work towards.</a:t>
            </a:r>
          </a:p>
          <a:p>
            <a:pPr lvl="0">
              <a:buClr>
                <a:srgbClr val="ACD433"/>
              </a:buClr>
            </a:pPr>
            <a:r>
              <a:rPr lang="en-US" sz="2000" dirty="0">
                <a:solidFill>
                  <a:prstClr val="black">
                    <a:lumMod val="75000"/>
                    <a:lumOff val="25000"/>
                  </a:prstClr>
                </a:solidFill>
              </a:rPr>
              <a:t>Set yourself personal deadlines to complete work- Just because the lecture gives you a deadline doesn’t mean you can’t get it done in advance, especially if you have events coming up around the same time.</a:t>
            </a:r>
          </a:p>
          <a:p>
            <a:pPr lvl="1">
              <a:buClr>
                <a:srgbClr val="ACD433"/>
              </a:buClr>
            </a:pPr>
            <a:r>
              <a:rPr lang="en-US" sz="2000" dirty="0">
                <a:solidFill>
                  <a:prstClr val="black">
                    <a:lumMod val="75000"/>
                    <a:lumOff val="25000"/>
                  </a:prstClr>
                </a:solidFill>
              </a:rPr>
              <a:t>E.g. set yourself a deadline of 2 days in advance of the deadline then you have some extra time if anything comes up. </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097" y="3343864"/>
            <a:ext cx="2380518" cy="133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869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1614</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Wingdings 3</vt:lpstr>
      <vt:lpstr>Ion Boardroom</vt:lpstr>
      <vt:lpstr>Avoid Procrastinating </vt:lpstr>
      <vt:lpstr>Welcome &amp; thank you for coming </vt:lpstr>
      <vt:lpstr>Let’s take a minute before we begin…</vt:lpstr>
      <vt:lpstr>This might sound familiar…</vt:lpstr>
      <vt:lpstr>We are all guilty!</vt:lpstr>
      <vt:lpstr>Ten Tips to Avoid Procrastinating </vt:lpstr>
      <vt:lpstr>1. Get Organised &amp; Get Started </vt:lpstr>
      <vt:lpstr>2. Set Simple, Achievable Goals </vt:lpstr>
      <vt:lpstr>2. Set, simple, Achievable Goals</vt:lpstr>
      <vt:lpstr>SET Smart goals</vt:lpstr>
      <vt:lpstr>Example of a SMART Goal</vt:lpstr>
      <vt:lpstr>A Personal SMART Goal</vt:lpstr>
      <vt:lpstr>3. Stop Making Excuses </vt:lpstr>
      <vt:lpstr>4. Create a Timeline/Schedule</vt:lpstr>
      <vt:lpstr>5. Minimize Distractions</vt:lpstr>
      <vt:lpstr>6. Set Time Limits</vt:lpstr>
      <vt:lpstr>7. Take a Break </vt:lpstr>
      <vt:lpstr>8. Use Incentives</vt:lpstr>
      <vt:lpstr>9. Get the Hard Stuff done first </vt:lpstr>
      <vt:lpstr>10. Tell Someone about your Goal</vt:lpstr>
      <vt:lpstr>Conclusions </vt:lpstr>
      <vt:lpstr>Booking an appointment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58</cp:revision>
  <cp:lastPrinted>2019-10-17T11:13:04Z</cp:lastPrinted>
  <dcterms:created xsi:type="dcterms:W3CDTF">2019-10-03T07:06:18Z</dcterms:created>
  <dcterms:modified xsi:type="dcterms:W3CDTF">2020-03-19T15:13:22Z</dcterms:modified>
</cp:coreProperties>
</file>